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media/image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51" name="Shape 51"/>
          <p:cNvSpPr/>
          <p:nvPr>
            <p:ph type="sldImg"/>
          </p:nvPr>
        </p:nvSpPr>
        <p:spPr>
          <a:xfrm>
            <a:off x="1143000" y="685800"/>
            <a:ext cx="4572000" cy="3429000"/>
          </a:xfrm>
          <a:prstGeom prst="rect">
            <a:avLst/>
          </a:prstGeom>
        </p:spPr>
        <p:txBody>
          <a:bodyPr/>
          <a:lstStyle/>
          <a:p>
            <a:pPr/>
          </a:p>
        </p:txBody>
      </p:sp>
      <p:sp>
        <p:nvSpPr>
          <p:cNvPr id="52" name="Shape 5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a:defRPr sz="5600"/>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35"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3"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solidFill>
                  <a:srgbClr val="800000"/>
                </a:solidFill>
                <a:uFillTx/>
                <a:latin typeface="+mj-lt"/>
                <a:ea typeface="+mj-ea"/>
                <a:cs typeface="+mj-cs"/>
                <a:sym typeface="Helvetica"/>
              </a:defRPr>
            </a:lvl1pPr>
          </a:lstStyle>
          <a:p>
            <a:pPr/>
            <a:r>
              <a:t>Title Text</a:t>
            </a:r>
          </a:p>
        </p:txBody>
      </p:sp>
      <p:sp>
        <p:nvSpPr>
          <p:cNvPr id="44"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courses.berkeley.edu/courses/1487686/" TargetMode="External"/><Relationship Id="rId3" Type="http://schemas.openxmlformats.org/officeDocument/2006/relationships/hyperlink" Target="https://github.com/braddelong/public-files/blob/master/econ-210a-lecture-2a.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jstor.org/stable/2591872" TargetMode="Externa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jstor.org/stable/2118405" TargetMode="External"/><Relationship Id="rId3" Type="http://schemas.openxmlformats.org/officeDocument/2006/relationships/hyperlink" Target="http://tinyurl.com/dl2017201e" TargetMode="Externa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delong.typepad.com/files/jones-r--d.pdf" TargetMode="Externa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 Id="rId3" Type="http://schemas.openxmlformats.org/officeDocument/2006/relationships/image" Target="../media/image19.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jstor.org/stable/2591872" TargetMode="External"/><Relationship Id="rId3" Type="http://schemas.openxmlformats.org/officeDocument/2006/relationships/hyperlink" Target="http://www.jstor.org/stable/2118405" TargetMode="External"/><Relationship Id="rId4" Type="http://schemas.openxmlformats.org/officeDocument/2006/relationships/hyperlink" Target="http://delong.typepad.com/files/jones-r--d.pdf"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www.icloud.com/keynote/0mXqcK7TUGGJGZdud0ODZJjSg" TargetMode="External"/><Relationship Id="rId3"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 Id="rId3" Type="http://schemas.openxmlformats.org/officeDocument/2006/relationships/image" Target="../media/image9.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 name="Econ 210a: Technology and Organization in the Very Long Run…"/>
          <p:cNvSpPr txBox="1"/>
          <p:nvPr>
            <p:ph type="title" idx="4294967295"/>
          </p:nvPr>
        </p:nvSpPr>
        <p:spPr>
          <a:xfrm>
            <a:off x="673100" y="2028825"/>
            <a:ext cx="7772400" cy="1470025"/>
          </a:xfrm>
          <a:prstGeom prst="rect">
            <a:avLst/>
          </a:prstGeom>
        </p:spPr>
        <p:txBody>
          <a:bodyPr>
            <a:normAutofit fontScale="100000" lnSpcReduction="0"/>
          </a:bodyPr>
          <a:lstStyle/>
          <a:p>
            <a:pPr defTabSz="338327">
              <a:defRPr sz="2960"/>
            </a:pPr>
            <a:r>
              <a:t>Econ 210a: Technology and Organization in the Very Long Run </a:t>
            </a:r>
            <a:endParaRPr b="0" sz="888"/>
          </a:p>
          <a:p>
            <a:pPr defTabSz="338327">
              <a:defRPr sz="2960"/>
            </a:pPr>
            <a:r>
              <a:t> (January 29, 2020a)</a:t>
            </a:r>
          </a:p>
        </p:txBody>
      </p:sp>
      <p:sp>
        <p:nvSpPr>
          <p:cNvPr id="55" name="J. Bradford DeLong…"/>
          <p:cNvSpPr txBox="1"/>
          <p:nvPr>
            <p:ph type="body" sz="half" idx="4294967295"/>
          </p:nvPr>
        </p:nvSpPr>
        <p:spPr>
          <a:xfrm>
            <a:off x="1381397" y="3772767"/>
            <a:ext cx="6400801" cy="2248122"/>
          </a:xfrm>
          <a:prstGeom prst="rect">
            <a:avLst/>
          </a:prstGeom>
        </p:spPr>
        <p:txBody>
          <a:bodyPr>
            <a:normAutofit fontScale="100000" lnSpcReduction="0"/>
          </a:bodyPr>
          <a:lstStyle/>
          <a:p>
            <a:pPr marL="0" indent="0" algn="ctr" defTabSz="342900">
              <a:lnSpc>
                <a:spcPct val="80000"/>
              </a:lnSpc>
              <a:spcBef>
                <a:spcPts val="300"/>
              </a:spcBef>
              <a:buSzTx/>
              <a:buNone/>
              <a:defRPr sz="1200"/>
            </a:pPr>
            <a:r>
              <a:rPr>
                <a:uFill>
                  <a:solidFill>
                    <a:srgbClr val="898989"/>
                  </a:solidFill>
                </a:uFill>
              </a:rPr>
              <a:t>J. Bradford DeLong</a:t>
            </a:r>
            <a:endParaRPr>
              <a:uFill>
                <a:solidFill>
                  <a:srgbClr val="898989"/>
                </a:solidFill>
              </a:uFill>
            </a:endParaRPr>
          </a:p>
          <a:p>
            <a:pPr marL="0" indent="0" algn="ctr" defTabSz="342900">
              <a:lnSpc>
                <a:spcPct val="80000"/>
              </a:lnSpc>
              <a:spcBef>
                <a:spcPts val="300"/>
              </a:spcBef>
              <a:buSzTx/>
              <a:buNone/>
              <a:defRPr sz="1200"/>
            </a:pPr>
            <a:endParaRPr>
              <a:uFill>
                <a:solidFill>
                  <a:srgbClr val="898989"/>
                </a:solidFill>
              </a:uFill>
            </a:endParaRPr>
          </a:p>
          <a:p>
            <a:pPr marL="0" indent="0" algn="ctr" defTabSz="342900">
              <a:lnSpc>
                <a:spcPct val="80000"/>
              </a:lnSpc>
              <a:spcBef>
                <a:spcPts val="300"/>
              </a:spcBef>
              <a:buSzTx/>
              <a:buNone/>
              <a:defRPr sz="1200"/>
            </a:pPr>
            <a:r>
              <a:rPr>
                <a:uFill>
                  <a:solidFill>
                    <a:srgbClr val="898989"/>
                  </a:solidFill>
                </a:uFill>
              </a:rPr>
              <a:t>Spring 2019</a:t>
            </a:r>
            <a:endParaRPr>
              <a:uFill>
                <a:solidFill>
                  <a:srgbClr val="898989"/>
                </a:solidFill>
              </a:uFill>
            </a:endParaRPr>
          </a:p>
          <a:p>
            <a:pPr marL="0" indent="0" algn="ctr" defTabSz="342900">
              <a:lnSpc>
                <a:spcPct val="80000"/>
              </a:lnSpc>
              <a:spcBef>
                <a:spcPts val="300"/>
              </a:spcBef>
              <a:buSzTx/>
              <a:buNone/>
              <a:defRPr sz="1200"/>
            </a:pPr>
            <a:r>
              <a:rPr>
                <a:uFill>
                  <a:solidFill>
                    <a:srgbClr val="898989"/>
                  </a:solidFill>
                </a:uFill>
              </a:rPr>
              <a:t>Evans 648</a:t>
            </a:r>
            <a:endParaRPr>
              <a:uFill>
                <a:solidFill>
                  <a:srgbClr val="898989"/>
                </a:solidFill>
              </a:uFill>
            </a:endParaRPr>
          </a:p>
          <a:p>
            <a:pPr marL="0" indent="0" algn="ctr" defTabSz="342900">
              <a:lnSpc>
                <a:spcPct val="80000"/>
              </a:lnSpc>
              <a:spcBef>
                <a:spcPts val="300"/>
              </a:spcBef>
              <a:buSzTx/>
              <a:buNone/>
              <a:defRPr sz="1200"/>
            </a:pPr>
            <a:r>
              <a:rPr>
                <a:uFill>
                  <a:solidFill>
                    <a:srgbClr val="898989"/>
                  </a:solidFill>
                </a:uFill>
              </a:rPr>
              <a:t>W 1:10-3:00 pm</a:t>
            </a:r>
            <a:endParaRPr>
              <a:uFill>
                <a:solidFill>
                  <a:srgbClr val="898989"/>
                </a:solidFill>
              </a:uFill>
            </a:endParaRPr>
          </a:p>
          <a:p>
            <a:pPr marL="0" indent="0" algn="ctr" defTabSz="342900">
              <a:lnSpc>
                <a:spcPct val="80000"/>
              </a:lnSpc>
              <a:spcBef>
                <a:spcPts val="300"/>
              </a:spcBef>
              <a:buSzTx/>
              <a:buNone/>
              <a:defRPr sz="1200"/>
            </a:pPr>
            <a:endParaRPr>
              <a:uFill>
                <a:solidFill>
                  <a:srgbClr val="898989"/>
                </a:solidFill>
              </a:uFill>
            </a:endParaRPr>
          </a:p>
          <a:p>
            <a:pPr marL="0" indent="0" algn="ctr" defTabSz="342900">
              <a:spcBef>
                <a:spcPts val="500"/>
              </a:spcBef>
              <a:buSzTx/>
              <a:buFontTx/>
              <a:buNone/>
              <a:defRPr sz="1200"/>
            </a:pPr>
            <a:r>
              <a:t>&lt;</a:t>
            </a:r>
            <a:r>
              <a:rPr u="sng">
                <a:solidFill>
                  <a:srgbClr val="0000FF"/>
                </a:solidFill>
                <a:uFill>
                  <a:solidFill>
                    <a:srgbClr val="0000FF"/>
                  </a:solidFill>
                </a:uFill>
                <a:hlinkClick r:id="rId2" invalidUrl="" action="" tgtFrame="" tooltip="" history="1" highlightClick="0" endSnd="0"/>
              </a:rPr>
              <a:t>https://bcourses.berkeley.edu/courses/1487686/</a:t>
            </a:r>
            <a:r>
              <a:t>&gt;</a:t>
            </a:r>
          </a:p>
          <a:p>
            <a:pPr marL="0" indent="0" algn="ctr" defTabSz="342900">
              <a:spcBef>
                <a:spcPts val="500"/>
              </a:spcBef>
              <a:buSzTx/>
              <a:buFontTx/>
              <a:buNone/>
              <a:defRPr sz="1200"/>
            </a:pPr>
            <a:r>
              <a:t>&lt;</a:t>
            </a:r>
            <a:r>
              <a:rPr u="sng">
                <a:solidFill>
                  <a:srgbClr val="0000FF"/>
                </a:solidFill>
                <a:uFill>
                  <a:solidFill>
                    <a:srgbClr val="0000FF"/>
                  </a:solidFill>
                </a:uFill>
                <a:hlinkClick r:id="rId3" invalidUrl="" action="" tgtFrame="" tooltip="" history="1" highlightClick="0" endSnd="0"/>
              </a:rPr>
              <a:t>https://github.com/braddelong/public-files/blob/master/econ-210a-lecture-2a.pptx</a:t>
            </a:r>
            <a:r>
              <a:t>&gt;</a:t>
            </a:r>
          </a:p>
          <a:p>
            <a:pPr marL="0" indent="0" algn="ctr" defTabSz="342900">
              <a:spcBef>
                <a:spcPts val="500"/>
              </a:spcBef>
              <a:buSzTx/>
              <a:buFontTx/>
              <a:buNone/>
              <a:defRPr sz="1200"/>
            </a:pP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 name="Reading Finley: Why Was h so Low?"/>
          <p:cNvSpPr txBox="1"/>
          <p:nvPr>
            <p:ph type="title" idx="4294967295"/>
          </p:nvPr>
        </p:nvSpPr>
        <p:spPr>
          <a:xfrm>
            <a:off x="277663" y="-1"/>
            <a:ext cx="8572501" cy="1270001"/>
          </a:xfrm>
          <a:prstGeom prst="rect">
            <a:avLst/>
          </a:prstGeom>
        </p:spPr>
        <p:txBody>
          <a:bodyPr>
            <a:normAutofit fontScale="100000" lnSpcReduction="0"/>
          </a:bodyPr>
          <a:lstStyle/>
          <a:p>
            <a:pPr defTabSz="219455">
              <a:defRPr sz="3791">
                <a:solidFill>
                  <a:srgbClr val="800000"/>
                </a:solidFill>
              </a:defRPr>
            </a:pPr>
            <a:r>
              <a:t>Reading Finley: Why Was </a:t>
            </a:r>
            <a:r>
              <a:rPr i="1"/>
              <a:t>h</a:t>
            </a:r>
            <a:r>
              <a:t> so Low?</a:t>
            </a:r>
          </a:p>
        </p:txBody>
      </p:sp>
      <p:sp>
        <p:nvSpPr>
          <p:cNvPr id="97" name="Moses Finley (1965): Technical Innovation and Economic Progress in the Ancient World &lt;http://www.jstor.org/stable/2591872&gt;…"/>
          <p:cNvSpPr txBox="1"/>
          <p:nvPr>
            <p:ph type="body" idx="4294967295"/>
          </p:nvPr>
        </p:nvSpPr>
        <p:spPr>
          <a:xfrm>
            <a:off x="277663" y="1270000"/>
            <a:ext cx="8572501" cy="5207000"/>
          </a:xfrm>
          <a:prstGeom prst="rect">
            <a:avLst/>
          </a:prstGeom>
        </p:spPr>
        <p:txBody>
          <a:bodyPr>
            <a:normAutofit fontScale="100000" lnSpcReduction="0"/>
          </a:bodyPr>
          <a:lstStyle/>
          <a:p>
            <a:pPr marL="0" indent="0" defTabSz="370331">
              <a:spcBef>
                <a:spcPts val="900"/>
              </a:spcBef>
              <a:buSzTx/>
              <a:buFontTx/>
              <a:buNone/>
              <a:defRPr b="1" sz="1944">
                <a:latin typeface="+mj-lt"/>
                <a:ea typeface="+mj-ea"/>
                <a:cs typeface="+mj-cs"/>
                <a:sym typeface="Helvetica"/>
              </a:defRPr>
            </a:pPr>
            <a:r>
              <a:t>Moses Finley (1965): Technical Innovation and Economic Progress in the Ancient World &lt;</a:t>
            </a:r>
            <a:r>
              <a:rPr u="sng">
                <a:solidFill>
                  <a:srgbClr val="0000FF"/>
                </a:solidFill>
                <a:uFill>
                  <a:solidFill>
                    <a:srgbClr val="0000FF"/>
                  </a:solidFill>
                </a:uFill>
                <a:hlinkClick r:id="rId2" invalidUrl="" action="" tgtFrame="" tooltip="" history="1" highlightClick="0" endSnd="0"/>
              </a:rPr>
              <a:t>http://www.jstor.org/stable/2591872</a:t>
            </a:r>
            <a:r>
              <a:t>&gt;</a:t>
            </a:r>
          </a:p>
          <a:p>
            <a:pPr marL="0" indent="0" defTabSz="370331">
              <a:spcBef>
                <a:spcPts val="900"/>
              </a:spcBef>
              <a:buSzTx/>
              <a:buFontTx/>
              <a:buNone/>
              <a:defRPr b="1" sz="1944">
                <a:latin typeface="+mj-lt"/>
                <a:ea typeface="+mj-ea"/>
                <a:cs typeface="+mj-cs"/>
                <a:sym typeface="Helvetica"/>
              </a:defRPr>
            </a:pPr>
            <a:r>
              <a:t>Moses Finley definitely believes that there is an important puzzle here:</a:t>
            </a:r>
          </a:p>
          <a:p>
            <a:pPr marL="194911" indent="-194911" defTabSz="370331">
              <a:spcBef>
                <a:spcPts val="900"/>
              </a:spcBef>
              <a:buFontTx/>
              <a:defRPr sz="1944">
                <a:latin typeface="Times New Roman"/>
                <a:ea typeface="Times New Roman"/>
                <a:cs typeface="Times New Roman"/>
                <a:sym typeface="Times New Roman"/>
              </a:defRPr>
            </a:pPr>
            <a:r>
              <a:t>“The Greeks and Romans together added little to the world’s store of technical knowledge and equipment…”</a:t>
            </a:r>
          </a:p>
          <a:p>
            <a:pPr marL="194911" indent="-194911" defTabSz="370331">
              <a:spcBef>
                <a:spcPts val="900"/>
              </a:spcBef>
              <a:buFontTx/>
              <a:defRPr sz="1944">
                <a:latin typeface="Times New Roman"/>
                <a:ea typeface="Times New Roman"/>
                <a:cs typeface="Times New Roman"/>
                <a:sym typeface="Times New Roman"/>
              </a:defRPr>
            </a:pPr>
            <a:r>
              <a:t>“The Greeks and Romans built a high civilization, full of power and intellect and beauty, but they transmitted to their successors few new inventions…”</a:t>
            </a:r>
          </a:p>
          <a:p>
            <a:pPr marL="194911" indent="-194911" defTabSz="370331">
              <a:spcBef>
                <a:spcPts val="900"/>
              </a:spcBef>
              <a:buFontTx/>
              <a:defRPr sz="1944">
                <a:latin typeface="Times New Roman"/>
                <a:ea typeface="Times New Roman"/>
                <a:cs typeface="Times New Roman"/>
                <a:sym typeface="Times New Roman"/>
              </a:defRPr>
            </a:pPr>
            <a:r>
              <a:t>“There was both more and less technical progress in the ancient world than the standard picture reveals. There was more, provided we avoid the mistake of hunting solely for great radical inventions and we also look at developments within the limits of the traditional techniques…”</a:t>
            </a:r>
          </a:p>
          <a:p>
            <a:pPr marL="194911" indent="-194911" defTabSz="370331">
              <a:spcBef>
                <a:spcPts val="900"/>
              </a:spcBef>
              <a:buFontTx/>
              <a:defRPr sz="1944">
                <a:latin typeface="Times New Roman"/>
                <a:ea typeface="Times New Roman"/>
                <a:cs typeface="Times New Roman"/>
                <a:sym typeface="Times New Roman"/>
              </a:defRPr>
            </a:pPr>
            <a:r>
              <a:t>“The gear and the screw, the rotary mill and the water-mill, the direct screw-press, glass-blowing and concrete, hollow bronze-casting, the dioptra for surveying, the torsion catapult, the water-clock and water organ, automata (mechanical toys) driven by water and wind and steam—this short list is fairly exhaustive, and it adds up to not very much for a great civilization over fifteen hundred years…”</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What Does Finley Have to Say?"/>
          <p:cNvSpPr txBox="1"/>
          <p:nvPr>
            <p:ph type="title" idx="4294967295"/>
          </p:nvPr>
        </p:nvSpPr>
        <p:spPr>
          <a:xfrm>
            <a:off x="457200" y="0"/>
            <a:ext cx="8229600" cy="1143001"/>
          </a:xfrm>
          <a:prstGeom prst="rect">
            <a:avLst/>
          </a:prstGeom>
        </p:spPr>
        <p:txBody>
          <a:bodyPr>
            <a:normAutofit fontScale="100000" lnSpcReduction="0"/>
          </a:bodyPr>
          <a:lstStyle>
            <a:lvl1pPr defTabSz="310895">
              <a:defRPr sz="4964"/>
            </a:lvl1pPr>
          </a:lstStyle>
          <a:p>
            <a:pPr/>
            <a:r>
              <a:t>What Does Finley Have to Say?</a:t>
            </a:r>
          </a:p>
        </p:txBody>
      </p:sp>
      <p:sp>
        <p:nvSpPr>
          <p:cNvPr id="100" name="Assertions about responsiveness to fashion and imperatives of craftsmanship……"/>
          <p:cNvSpPr txBox="1"/>
          <p:nvPr>
            <p:ph type="body" sz="half" idx="4294967295"/>
          </p:nvPr>
        </p:nvSpPr>
        <p:spPr>
          <a:xfrm>
            <a:off x="457200" y="1143000"/>
            <a:ext cx="4361558" cy="5080149"/>
          </a:xfrm>
          <a:prstGeom prst="rect">
            <a:avLst/>
          </a:prstGeom>
        </p:spPr>
        <p:txBody>
          <a:bodyPr>
            <a:normAutofit fontScale="100000" lnSpcReduction="0"/>
          </a:bodyPr>
          <a:lstStyle/>
          <a:p>
            <a:pPr marL="203596" indent="-203596">
              <a:lnSpc>
                <a:spcPct val="90000"/>
              </a:lnSpc>
              <a:spcBef>
                <a:spcPts val="400"/>
              </a:spcBef>
            </a:pPr>
            <a:r>
              <a:rPr sz="1900"/>
              <a:t>Assertions about responsiveness to fashion and imperatives of craftsmanship…</a:t>
            </a:r>
            <a:endParaRPr sz="1900"/>
          </a:p>
          <a:p>
            <a:pPr lvl="1" marL="610280" indent="-153080">
              <a:lnSpc>
                <a:spcPct val="90000"/>
              </a:lnSpc>
              <a:spcBef>
                <a:spcPts val="300"/>
              </a:spcBef>
              <a:defRPr sz="2800"/>
            </a:pPr>
            <a:r>
              <a:rPr sz="1500"/>
              <a:t>Lots of incremental improvements</a:t>
            </a:r>
            <a:endParaRPr sz="1500"/>
          </a:p>
          <a:p>
            <a:pPr lvl="1" marL="610280" indent="-153080">
              <a:lnSpc>
                <a:spcPct val="90000"/>
              </a:lnSpc>
              <a:spcBef>
                <a:spcPts val="300"/>
              </a:spcBef>
              <a:defRPr sz="2800"/>
            </a:pPr>
            <a:r>
              <a:rPr sz="1500"/>
              <a:t>Little wide dissemination</a:t>
            </a:r>
            <a:endParaRPr sz="1500"/>
          </a:p>
          <a:p>
            <a:pPr marL="203596" indent="-203596">
              <a:lnSpc>
                <a:spcPct val="90000"/>
              </a:lnSpc>
              <a:spcBef>
                <a:spcPts val="400"/>
              </a:spcBef>
            </a:pPr>
            <a:r>
              <a:rPr sz="1900"/>
              <a:t>“Intellectually (or scientifically) speaking, there was a basis for more technological advance—in production—than was actually made…”</a:t>
            </a:r>
            <a:endParaRPr sz="1900"/>
          </a:p>
          <a:p>
            <a:pPr marL="203596" indent="-203596">
              <a:lnSpc>
                <a:spcPct val="90000"/>
              </a:lnSpc>
              <a:spcBef>
                <a:spcPts val="400"/>
              </a:spcBef>
            </a:pPr>
            <a:r>
              <a:rPr sz="1900"/>
              <a:t>“Archimedes' practical inventions, I hasten to add, were military and were made only under the extraordinary and irresistible stimulus of the siege of his native Syracuse by the Romans.”</a:t>
            </a:r>
            <a:endParaRPr sz="1900"/>
          </a:p>
          <a:p>
            <a:pPr marL="203596" indent="-203596">
              <a:lnSpc>
                <a:spcPct val="90000"/>
              </a:lnSpc>
              <a:spcBef>
                <a:spcPts val="400"/>
              </a:spcBef>
            </a:pPr>
            <a:r>
              <a:rPr sz="1900"/>
              <a:t>“it is this unanimity which justifies the argument from silence…”</a:t>
            </a:r>
          </a:p>
        </p:txBody>
      </p:sp>
      <p:pic>
        <p:nvPicPr>
          <p:cNvPr id="101" name="Michelangelo_s_David.png" descr="Michelangelo_s_David.png"/>
          <p:cNvPicPr>
            <a:picLocks noChangeAspect="1"/>
          </p:cNvPicPr>
          <p:nvPr/>
        </p:nvPicPr>
        <p:blipFill>
          <a:blip r:embed="rId2">
            <a:extLst/>
          </a:blip>
          <a:stretch>
            <a:fillRect/>
          </a:stretch>
        </p:blipFill>
        <p:spPr>
          <a:xfrm>
            <a:off x="4818757" y="1143000"/>
            <a:ext cx="3868043" cy="5080149"/>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3" name="What Does Finley Have to Say? II"/>
          <p:cNvSpPr txBox="1"/>
          <p:nvPr>
            <p:ph type="title" idx="4294967295"/>
          </p:nvPr>
        </p:nvSpPr>
        <p:spPr>
          <a:xfrm>
            <a:off x="457200" y="-88642"/>
            <a:ext cx="8229600" cy="1143001"/>
          </a:xfrm>
          <a:prstGeom prst="rect">
            <a:avLst/>
          </a:prstGeom>
        </p:spPr>
        <p:txBody>
          <a:bodyPr>
            <a:normAutofit fontScale="100000" lnSpcReduction="0"/>
          </a:bodyPr>
          <a:lstStyle>
            <a:lvl1pPr defTabSz="297179">
              <a:defRPr sz="4680"/>
            </a:lvl1pPr>
          </a:lstStyle>
          <a:p>
            <a:pPr/>
            <a:r>
              <a:t>What Does Finley Have to Say? II</a:t>
            </a:r>
          </a:p>
        </p:txBody>
      </p:sp>
      <p:sp>
        <p:nvSpPr>
          <p:cNvPr id="104" name="“Why did neither the Ptolemies nor the Sicilian tyrants nor the Roman emperors systematically (or even spasmodically) turn their engineers to the search for higher productivity, at least in those sectors of the economy which produced the royal revenues?…"/>
          <p:cNvSpPr txBox="1"/>
          <p:nvPr>
            <p:ph type="body" sz="half" idx="4294967295"/>
          </p:nvPr>
        </p:nvSpPr>
        <p:spPr>
          <a:xfrm>
            <a:off x="457200" y="1054358"/>
            <a:ext cx="4540649" cy="5006976"/>
          </a:xfrm>
          <a:prstGeom prst="rect">
            <a:avLst/>
          </a:prstGeom>
        </p:spPr>
        <p:txBody>
          <a:bodyPr>
            <a:normAutofit fontScale="100000" lnSpcReduction="0"/>
          </a:bodyPr>
          <a:lstStyle/>
          <a:p>
            <a:pPr marL="329184" indent="-329184" defTabSz="438911">
              <a:lnSpc>
                <a:spcPct val="90000"/>
              </a:lnSpc>
              <a:spcBef>
                <a:spcPts val="400"/>
              </a:spcBef>
              <a:defRPr sz="1919"/>
            </a:pPr>
            <a:r>
              <a:t>“Why did neither the Ptolemies nor the Sicilian tyrants nor the Roman emperors systematically (or even spasmodically) turn their engineers to the search for higher productivity, at least in those sectors of the economy which produced the royal revenues? </a:t>
            </a:r>
          </a:p>
          <a:p>
            <a:pPr marL="329184" indent="-329184" defTabSz="438911">
              <a:lnSpc>
                <a:spcPct val="90000"/>
              </a:lnSpc>
              <a:spcBef>
                <a:spcPts val="400"/>
              </a:spcBef>
              <a:defRPr sz="1919"/>
            </a:pPr>
            <a:r>
              <a:t>“Whatever the answer, it was not lack of capital (or lack of authority). Funds, manpower and technical skills were made available (and wasted) in vast and ever increasing amounts for roads, public buildings, water supply, drainage and other amenities, but not for production. </a:t>
            </a:r>
          </a:p>
          <a:p>
            <a:pPr marL="329184" indent="-329184" defTabSz="438911">
              <a:lnSpc>
                <a:spcPct val="90000"/>
              </a:lnSpc>
              <a:spcBef>
                <a:spcPts val="400"/>
              </a:spcBef>
              <a:defRPr sz="1919"/>
            </a:pPr>
            <a:r>
              <a:t>“Of course, the effort to increase productivity might have proved unsuccessful - but it was never even attempted…”</a:t>
            </a:r>
          </a:p>
        </p:txBody>
      </p:sp>
      <p:pic>
        <p:nvPicPr>
          <p:cNvPr id="105" name="Lionel_Royer__Vercingetorix_and_Caesar.png" descr="Lionel_Royer__Vercingetorix_and_Caesar.png"/>
          <p:cNvPicPr>
            <a:picLocks noChangeAspect="1"/>
          </p:cNvPicPr>
          <p:nvPr/>
        </p:nvPicPr>
        <p:blipFill>
          <a:blip r:embed="rId2">
            <a:extLst/>
          </a:blip>
          <a:stretch>
            <a:fillRect/>
          </a:stretch>
        </p:blipFill>
        <p:spPr>
          <a:xfrm>
            <a:off x="4997848" y="1054358"/>
            <a:ext cx="3688952" cy="5006976"/>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7" name="Questions for Finley"/>
          <p:cNvSpPr txBox="1"/>
          <p:nvPr>
            <p:ph type="title" idx="4294967295"/>
          </p:nvPr>
        </p:nvSpPr>
        <p:spPr>
          <a:xfrm>
            <a:off x="279990" y="-1"/>
            <a:ext cx="8571576" cy="1054360"/>
          </a:xfrm>
          <a:prstGeom prst="rect">
            <a:avLst/>
          </a:prstGeom>
        </p:spPr>
        <p:txBody>
          <a:bodyPr>
            <a:normAutofit fontScale="100000" lnSpcReduction="0"/>
          </a:bodyPr>
          <a:lstStyle>
            <a:lvl1pPr defTabSz="411479">
              <a:defRPr sz="6210"/>
            </a:lvl1pPr>
          </a:lstStyle>
          <a:p>
            <a:pPr/>
            <a:r>
              <a:t>Questions for Finley</a:t>
            </a:r>
          </a:p>
        </p:txBody>
      </p:sp>
      <p:sp>
        <p:nvSpPr>
          <p:cNvPr id="108" name="What are your sources? And why did you choose those sources?…"/>
          <p:cNvSpPr txBox="1"/>
          <p:nvPr>
            <p:ph type="body" idx="4294967295"/>
          </p:nvPr>
        </p:nvSpPr>
        <p:spPr>
          <a:xfrm>
            <a:off x="279990" y="1054358"/>
            <a:ext cx="5389635" cy="5533812"/>
          </a:xfrm>
          <a:prstGeom prst="rect">
            <a:avLst/>
          </a:prstGeom>
        </p:spPr>
        <p:txBody>
          <a:bodyPr>
            <a:normAutofit fontScale="100000" lnSpcReduction="0"/>
          </a:bodyPr>
          <a:lstStyle/>
          <a:p>
            <a:pPr marL="259347" indent="-259347" defTabSz="443484">
              <a:spcBef>
                <a:spcPts val="1100"/>
              </a:spcBef>
              <a:buFontTx/>
              <a:buAutoNum type="arabicPeriod" startAt="1"/>
              <a:defRPr sz="1940"/>
            </a:pPr>
            <a:r>
              <a:t>What are your sources? And why did you choose those sources?</a:t>
            </a:r>
          </a:p>
          <a:p>
            <a:pPr marL="259347" indent="-259347" defTabSz="443484">
              <a:spcBef>
                <a:spcPts val="1100"/>
              </a:spcBef>
              <a:buFontTx/>
              <a:buAutoNum type="arabicPeriod" startAt="1"/>
              <a:defRPr sz="1940"/>
            </a:pPr>
            <a:r>
              <a:t>Do you trust your sources? What would you learn about today’s societies from today’s analogues to your sources?</a:t>
            </a:r>
          </a:p>
          <a:p>
            <a:pPr marL="259347" indent="-259347" defTabSz="443484">
              <a:spcBef>
                <a:spcPts val="1100"/>
              </a:spcBef>
              <a:buFontTx/>
              <a:buAutoNum type="arabicPeriod" startAt="1"/>
              <a:defRPr sz="1940"/>
            </a:pPr>
            <a:r>
              <a:t>So what is your explanation? Why wasn’t </a:t>
            </a:r>
            <a:r>
              <a:rPr i="1"/>
              <a:t>h</a:t>
            </a:r>
            <a:r>
              <a:t> bigger back in pre-industrial times?</a:t>
            </a:r>
          </a:p>
          <a:p>
            <a:pPr marL="259347" indent="-259347" defTabSz="443484">
              <a:spcBef>
                <a:spcPts val="1100"/>
              </a:spcBef>
              <a:buFontTx/>
              <a:buAutoNum type="arabicPeriod" startAt="1"/>
              <a:defRPr sz="1940"/>
            </a:pPr>
            <a:r>
              <a:t>Why is your explanation stable against perturbations? What, in your view, happens if a growing number of people do decide to focus on increasing </a:t>
            </a:r>
            <a:r>
              <a:rPr i="1"/>
              <a:t>h</a:t>
            </a:r>
            <a:r>
              <a:t>?</a:t>
            </a:r>
          </a:p>
          <a:p>
            <a:pPr marL="259347" indent="-259347" defTabSz="443484">
              <a:spcBef>
                <a:spcPts val="1100"/>
              </a:spcBef>
              <a:buFontTx/>
              <a:buAutoNum type="arabicPeriod" startAt="1"/>
              <a:defRPr sz="1940"/>
            </a:pPr>
            <a:r>
              <a:t>How did this pattern you identify develop?</a:t>
            </a:r>
          </a:p>
          <a:p>
            <a:pPr marL="259347" indent="-259347" defTabSz="443484">
              <a:spcBef>
                <a:spcPts val="1100"/>
              </a:spcBef>
              <a:buFontTx/>
              <a:buAutoNum type="arabicPeriod" startAt="1"/>
              <a:defRPr sz="1940"/>
            </a:pPr>
            <a:r>
              <a:t>Why did this pattern you identify come to an end?</a:t>
            </a:r>
          </a:p>
          <a:p>
            <a:pPr marL="259347" indent="-259347" defTabSz="443484">
              <a:spcBef>
                <a:spcPts val="1100"/>
              </a:spcBef>
              <a:buFontTx/>
              <a:buAutoNum type="arabicPeriod" startAt="1"/>
              <a:defRPr sz="1940"/>
            </a:pPr>
            <a:r>
              <a:t>Does it generalize to other civilizations than the one you know so well?</a:t>
            </a:r>
          </a:p>
        </p:txBody>
      </p:sp>
      <p:pic>
        <p:nvPicPr>
          <p:cNvPr id="109" name="Image" descr="Image"/>
          <p:cNvPicPr>
            <a:picLocks noChangeAspect="1"/>
          </p:cNvPicPr>
          <p:nvPr/>
        </p:nvPicPr>
        <p:blipFill>
          <a:blip r:embed="rId2">
            <a:extLst/>
          </a:blip>
          <a:stretch>
            <a:fillRect/>
          </a:stretch>
        </p:blipFill>
        <p:spPr>
          <a:xfrm>
            <a:off x="5669624" y="1054358"/>
            <a:ext cx="3181942" cy="5533812"/>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1" name="Reading Kremer: Is “Two Heads Are Better than One” a Sufficient Explanation?"/>
          <p:cNvSpPr txBox="1"/>
          <p:nvPr>
            <p:ph type="title" idx="4294967295"/>
          </p:nvPr>
        </p:nvSpPr>
        <p:spPr>
          <a:xfrm>
            <a:off x="277663" y="-1"/>
            <a:ext cx="8572501" cy="1270001"/>
          </a:xfrm>
          <a:prstGeom prst="rect">
            <a:avLst/>
          </a:prstGeom>
        </p:spPr>
        <p:txBody>
          <a:bodyPr>
            <a:normAutofit fontScale="100000" lnSpcReduction="0"/>
          </a:bodyPr>
          <a:lstStyle>
            <a:lvl1pPr defTabSz="187452">
              <a:defRPr sz="3239">
                <a:solidFill>
                  <a:srgbClr val="800000"/>
                </a:solidFill>
              </a:defRPr>
            </a:lvl1pPr>
          </a:lstStyle>
          <a:p>
            <a:pPr/>
            <a:r>
              <a:t>Reading Kremer: Is “Two Heads Are Better than One” a Sufficient Explanation?</a:t>
            </a:r>
          </a:p>
        </p:txBody>
      </p:sp>
      <p:sp>
        <p:nvSpPr>
          <p:cNvPr id="112" name="Michael Kremer (1993): Population Growth and Technological Change: One Million B.C. to 1990 &lt;http://www.jstor.org/stable/2118405&gt; &lt; http://tinyurl.com/dl2017201e&gt;…"/>
          <p:cNvSpPr txBox="1"/>
          <p:nvPr>
            <p:ph type="body" idx="4294967295"/>
          </p:nvPr>
        </p:nvSpPr>
        <p:spPr>
          <a:xfrm>
            <a:off x="277663" y="1270000"/>
            <a:ext cx="8572501" cy="5207000"/>
          </a:xfrm>
          <a:prstGeom prst="rect">
            <a:avLst/>
          </a:prstGeom>
        </p:spPr>
        <p:txBody>
          <a:bodyPr>
            <a:normAutofit fontScale="100000" lnSpcReduction="0"/>
          </a:bodyPr>
          <a:lstStyle/>
          <a:p>
            <a:pPr marL="0" indent="0" defTabSz="434340">
              <a:spcBef>
                <a:spcPts val="1100"/>
              </a:spcBef>
              <a:buSzTx/>
              <a:buFontTx/>
              <a:buNone/>
              <a:defRPr b="1" sz="2280">
                <a:latin typeface="+mj-lt"/>
                <a:ea typeface="+mj-ea"/>
                <a:cs typeface="+mj-cs"/>
                <a:sym typeface="Helvetica"/>
              </a:defRPr>
            </a:pPr>
            <a:r>
              <a:t>Michael Kremer (1993): Population Growth and Technological Change: One Million B.C. to 1990 &lt;</a:t>
            </a:r>
            <a:r>
              <a:rPr u="sng">
                <a:solidFill>
                  <a:srgbClr val="0000FF"/>
                </a:solidFill>
                <a:uFill>
                  <a:solidFill>
                    <a:srgbClr val="0000FF"/>
                  </a:solidFill>
                </a:uFill>
                <a:hlinkClick r:id="rId2" invalidUrl="" action="" tgtFrame="" tooltip="" history="1" highlightClick="0" endSnd="0"/>
              </a:rPr>
              <a:t>http://www.jstor.org/stable/2118405</a:t>
            </a:r>
            <a:r>
              <a:t>&gt; &lt; </a:t>
            </a:r>
            <a:r>
              <a:rPr u="sng">
                <a:solidFill>
                  <a:srgbClr val="0000FF"/>
                </a:solidFill>
                <a:uFill>
                  <a:solidFill>
                    <a:srgbClr val="0000FF"/>
                  </a:solidFill>
                </a:uFill>
                <a:hlinkClick r:id="rId3" invalidUrl="" action="" tgtFrame="" tooltip="" history="1" highlightClick="0" endSnd="0"/>
              </a:rPr>
              <a:t>http://tinyurl.com/dl2017201e</a:t>
            </a:r>
            <a:r>
              <a:t>&gt; </a:t>
            </a:r>
          </a:p>
          <a:p>
            <a:pPr marL="0" indent="0" defTabSz="434340">
              <a:spcBef>
                <a:spcPts val="1100"/>
              </a:spcBef>
              <a:buSzTx/>
              <a:buFontTx/>
              <a:buNone/>
              <a:defRPr b="1" sz="2280">
                <a:latin typeface="+mj-lt"/>
                <a:ea typeface="+mj-ea"/>
                <a:cs typeface="+mj-cs"/>
                <a:sym typeface="Helvetica"/>
              </a:defRPr>
            </a:pPr>
            <a:r>
              <a:t>One simple assumption and its inexorable consequences:</a:t>
            </a:r>
          </a:p>
          <a:p>
            <a:pPr marL="228600" indent="-228600" defTabSz="434340">
              <a:spcBef>
                <a:spcPts val="1100"/>
              </a:spcBef>
              <a:buFontTx/>
              <a:defRPr sz="2280">
                <a:latin typeface="Times New Roman"/>
                <a:ea typeface="Times New Roman"/>
                <a:cs typeface="Times New Roman"/>
                <a:sym typeface="Times New Roman"/>
              </a:defRPr>
            </a:pPr>
            <a:r>
              <a:t>Two heads are better than one—humans as anthology intelligence</a:t>
            </a:r>
          </a:p>
          <a:p>
            <a:pPr marL="228600" indent="-228600" defTabSz="434340">
              <a:spcBef>
                <a:spcPts val="1100"/>
              </a:spcBef>
              <a:buFontTx/>
              <a:defRPr sz="2280">
                <a:latin typeface="Times New Roman"/>
                <a:ea typeface="Times New Roman"/>
                <a:cs typeface="Times New Roman"/>
                <a:sym typeface="Times New Roman"/>
              </a:defRPr>
            </a:pPr>
            <a:r>
              <a:t>Malthusian population dynamics—but with a demographic transition escape possible</a:t>
            </a:r>
          </a:p>
          <a:p>
            <a:pPr marL="228600" indent="-228600" defTabSz="434340">
              <a:spcBef>
                <a:spcPts val="1100"/>
              </a:spcBef>
              <a:buFontTx/>
              <a:defRPr sz="2280">
                <a:latin typeface="Times New Roman"/>
                <a:ea typeface="Times New Roman"/>
                <a:cs typeface="Times New Roman"/>
                <a:sym typeface="Times New Roman"/>
              </a:defRPr>
            </a:pPr>
            <a:r>
              <a:t>Demographic transition depends not on culture but on wealth</a:t>
            </a:r>
          </a:p>
          <a:p>
            <a:pPr marL="228600" indent="-228600" defTabSz="434340">
              <a:spcBef>
                <a:spcPts val="1100"/>
              </a:spcBef>
              <a:buFontTx/>
              <a:defRPr sz="2280">
                <a:latin typeface="Times New Roman"/>
                <a:ea typeface="Times New Roman"/>
                <a:cs typeface="Times New Roman"/>
                <a:sym typeface="Times New Roman"/>
              </a:defRPr>
            </a:pPr>
            <a:r>
              <a:t>Conclusion: the agrarian-age “gunpowder empire” or previous </a:t>
            </a:r>
            <a:r>
              <a:rPr i="1"/>
              <a:t>not</a:t>
            </a:r>
            <a:r>
              <a:t> the natural climax state of the human race</a:t>
            </a:r>
          </a:p>
          <a:p>
            <a:pPr marL="228600" indent="-228600" defTabSz="434340">
              <a:spcBef>
                <a:spcPts val="1100"/>
              </a:spcBef>
              <a:buFontTx/>
              <a:defRPr sz="2280">
                <a:latin typeface="Times New Roman"/>
                <a:ea typeface="Times New Roman"/>
                <a:cs typeface="Times New Roman"/>
                <a:sym typeface="Times New Roman"/>
              </a:defRPr>
            </a:pPr>
            <a:r>
              <a:t>Rather, an industrial revolution and then modern economic growth inevitable: baked in the cake</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14" name="www_jstor_org_stable_pdf_2118405_pdf_acceptTC_true.png" descr="www_jstor_org_stable_pdf_2118405_pdf_acceptTC_true.png"/>
          <p:cNvPicPr>
            <a:picLocks noChangeAspect="0"/>
          </p:cNvPicPr>
          <p:nvPr/>
        </p:nvPicPr>
        <p:blipFill>
          <a:blip r:embed="rId2">
            <a:extLst/>
          </a:blip>
          <a:stretch>
            <a:fillRect/>
          </a:stretch>
        </p:blipFill>
        <p:spPr>
          <a:xfrm>
            <a:off x="226828" y="1143000"/>
            <a:ext cx="3457501" cy="2860856"/>
          </a:xfrm>
          <a:prstGeom prst="rect">
            <a:avLst/>
          </a:prstGeom>
          <a:ln w="12700">
            <a:miter lim="400000"/>
          </a:ln>
        </p:spPr>
      </p:pic>
      <p:pic>
        <p:nvPicPr>
          <p:cNvPr id="115" name="One_Million_Years_BC___Film___The_Guardian.png" descr="One_Million_Years_BC___Film___The_Guardian.png"/>
          <p:cNvPicPr>
            <a:picLocks noChangeAspect="1"/>
          </p:cNvPicPr>
          <p:nvPr/>
        </p:nvPicPr>
        <p:blipFill>
          <a:blip r:embed="rId3">
            <a:extLst/>
          </a:blip>
          <a:stretch>
            <a:fillRect/>
          </a:stretch>
        </p:blipFill>
        <p:spPr>
          <a:xfrm>
            <a:off x="5092734" y="1143000"/>
            <a:ext cx="3815578" cy="3159228"/>
          </a:xfrm>
          <a:prstGeom prst="rect">
            <a:avLst/>
          </a:prstGeom>
          <a:ln w="12700">
            <a:miter lim="400000"/>
          </a:ln>
        </p:spPr>
      </p:pic>
      <p:pic>
        <p:nvPicPr>
          <p:cNvPr id="116" name="2118405_pdf.png" descr="2118405_pdf.png"/>
          <p:cNvPicPr>
            <a:picLocks noChangeAspect="1"/>
          </p:cNvPicPr>
          <p:nvPr/>
        </p:nvPicPr>
        <p:blipFill>
          <a:blip r:embed="rId4">
            <a:extLst/>
          </a:blip>
          <a:stretch>
            <a:fillRect/>
          </a:stretch>
        </p:blipFill>
        <p:spPr>
          <a:xfrm>
            <a:off x="226828" y="4003855"/>
            <a:ext cx="3815577" cy="2743408"/>
          </a:xfrm>
          <a:prstGeom prst="rect">
            <a:avLst/>
          </a:prstGeom>
          <a:ln w="12700">
            <a:miter lim="400000"/>
          </a:ln>
        </p:spPr>
      </p:pic>
      <p:pic>
        <p:nvPicPr>
          <p:cNvPr id="117" name="2118405_pdf.png" descr="2118405_pdf.png"/>
          <p:cNvPicPr>
            <a:picLocks noChangeAspect="1"/>
          </p:cNvPicPr>
          <p:nvPr/>
        </p:nvPicPr>
        <p:blipFill>
          <a:blip r:embed="rId5">
            <a:extLst/>
          </a:blip>
          <a:stretch>
            <a:fillRect/>
          </a:stretch>
        </p:blipFill>
        <p:spPr>
          <a:xfrm>
            <a:off x="4356948" y="4003855"/>
            <a:ext cx="4551364" cy="2466976"/>
          </a:xfrm>
          <a:prstGeom prst="rect">
            <a:avLst/>
          </a:prstGeom>
          <a:ln w="12700">
            <a:miter lim="400000"/>
          </a:ln>
        </p:spPr>
      </p:pic>
      <p:sp>
        <p:nvSpPr>
          <p:cNvPr id="118" name="1,000,000 BC"/>
          <p:cNvSpPr txBox="1"/>
          <p:nvPr>
            <p:ph type="title" idx="4294967295"/>
          </p:nvPr>
        </p:nvSpPr>
        <p:spPr>
          <a:xfrm>
            <a:off x="457200" y="0"/>
            <a:ext cx="8229600" cy="1143001"/>
          </a:xfrm>
          <a:prstGeom prst="rect">
            <a:avLst/>
          </a:prstGeom>
        </p:spPr>
        <p:txBody>
          <a:bodyPr>
            <a:normAutofit fontScale="100000" lnSpcReduction="0"/>
          </a:bodyPr>
          <a:lstStyle>
            <a:lvl1pPr>
              <a:defRPr sz="6800"/>
            </a:lvl1pPr>
          </a:lstStyle>
          <a:p>
            <a:pPr/>
            <a:r>
              <a:t>1,000,000 BC</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Kremer’s model generates very strong conclusions:…"/>
          <p:cNvSpPr txBox="1"/>
          <p:nvPr>
            <p:ph type="body" sz="half" idx="4294967295"/>
          </p:nvPr>
        </p:nvSpPr>
        <p:spPr>
          <a:xfrm>
            <a:off x="457200" y="1143000"/>
            <a:ext cx="3149600" cy="5344947"/>
          </a:xfrm>
          <a:prstGeom prst="rect">
            <a:avLst/>
          </a:prstGeom>
        </p:spPr>
        <p:txBody>
          <a:bodyPr>
            <a:normAutofit fontScale="100000" lnSpcReduction="0"/>
          </a:bodyPr>
          <a:lstStyle/>
          <a:p>
            <a:pPr marL="205740" indent="-205740" defTabSz="274320">
              <a:lnSpc>
                <a:spcPct val="80000"/>
              </a:lnSpc>
              <a:spcBef>
                <a:spcPts val="300"/>
              </a:spcBef>
              <a:defRPr sz="1920"/>
            </a:pPr>
            <a:r>
              <a:t>Kremer’s model generates very strong conclusions:</a:t>
            </a:r>
          </a:p>
          <a:p>
            <a:pPr marL="205740" indent="-205740" defTabSz="274320">
              <a:lnSpc>
                <a:spcPct val="80000"/>
              </a:lnSpc>
              <a:spcBef>
                <a:spcPts val="300"/>
              </a:spcBef>
              <a:defRPr sz="1920"/>
            </a:pPr>
            <a:r>
              <a:t>Eventual modern economic growth inevitable, and inescapable</a:t>
            </a:r>
          </a:p>
          <a:p>
            <a:pPr marL="205740" indent="-205740" defTabSz="274320">
              <a:lnSpc>
                <a:spcPct val="80000"/>
              </a:lnSpc>
              <a:spcBef>
                <a:spcPts val="300"/>
              </a:spcBef>
              <a:defRPr sz="1920"/>
            </a:pPr>
            <a:r>
              <a:t>Major determinants of when MEG takes hold:</a:t>
            </a:r>
          </a:p>
          <a:p>
            <a:pPr lvl="1" marL="480060" indent="-205740" defTabSz="274320">
              <a:lnSpc>
                <a:spcPct val="80000"/>
              </a:lnSpc>
              <a:spcBef>
                <a:spcPts val="300"/>
              </a:spcBef>
              <a:buChar char="•"/>
              <a:defRPr sz="1920"/>
            </a:pPr>
            <a:r>
              <a:t>improvements in communication-diffusion,</a:t>
            </a:r>
          </a:p>
          <a:p>
            <a:pPr lvl="1" marL="480060" indent="-205740" defTabSz="274320">
              <a:lnSpc>
                <a:spcPct val="80000"/>
              </a:lnSpc>
              <a:spcBef>
                <a:spcPts val="300"/>
              </a:spcBef>
              <a:buChar char="•"/>
              <a:defRPr sz="1920"/>
            </a:pPr>
            <a:r>
              <a:t>in science-innovation, and </a:t>
            </a:r>
          </a:p>
          <a:p>
            <a:pPr lvl="1" marL="480060" indent="-205740" defTabSz="274320">
              <a:lnSpc>
                <a:spcPct val="80000"/>
              </a:lnSpc>
              <a:spcBef>
                <a:spcPts val="300"/>
              </a:spcBef>
              <a:buChar char="•"/>
              <a:defRPr sz="1920"/>
            </a:pPr>
            <a:r>
              <a:t>in the triggers of the demographic transition</a:t>
            </a:r>
          </a:p>
          <a:p>
            <a:pPr marL="205740" indent="-205740" defTabSz="274320">
              <a:lnSpc>
                <a:spcPct val="80000"/>
              </a:lnSpc>
              <a:spcBef>
                <a:spcPts val="300"/>
              </a:spcBef>
              <a:defRPr sz="1920"/>
            </a:pPr>
            <a:r>
              <a:t>The conclusions are strong, but only as strong as the model. How strong is the model?</a:t>
            </a:r>
          </a:p>
          <a:p>
            <a:pPr marL="205740" indent="-205740" defTabSz="274320">
              <a:lnSpc>
                <a:spcPct val="80000"/>
              </a:lnSpc>
              <a:spcBef>
                <a:spcPts val="300"/>
              </a:spcBef>
              <a:defRPr sz="1920"/>
            </a:pPr>
            <a:r>
              <a:t>What other state variables should be in there?</a:t>
            </a:r>
          </a:p>
        </p:txBody>
      </p:sp>
      <p:pic>
        <p:nvPicPr>
          <p:cNvPr id="121" name="www_jstor_org_stable_pdf_2118405_pdf_acceptTC_true.png" descr="www_jstor_org_stable_pdf_2118405_pdf_acceptTC_true.png"/>
          <p:cNvPicPr>
            <a:picLocks noChangeAspect="0"/>
          </p:cNvPicPr>
          <p:nvPr/>
        </p:nvPicPr>
        <p:blipFill>
          <a:blip r:embed="rId2">
            <a:extLst/>
          </a:blip>
          <a:stretch>
            <a:fillRect/>
          </a:stretch>
        </p:blipFill>
        <p:spPr>
          <a:xfrm>
            <a:off x="3606799" y="1407945"/>
            <a:ext cx="5080001" cy="5080002"/>
          </a:xfrm>
          <a:prstGeom prst="rect">
            <a:avLst/>
          </a:prstGeom>
          <a:ln w="12700">
            <a:miter lim="400000"/>
          </a:ln>
        </p:spPr>
      </p:pic>
      <p:sp>
        <p:nvSpPr>
          <p:cNvPr id="122" name="Michael Kremer: Two Heads Are Better than One, Plus Demographic Transition Gives Us This Phase Diagram"/>
          <p:cNvSpPr txBox="1"/>
          <p:nvPr/>
        </p:nvSpPr>
        <p:spPr>
          <a:xfrm>
            <a:off x="191386" y="-1"/>
            <a:ext cx="8681484" cy="1143002"/>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201168">
              <a:defRPr b="1" sz="2992">
                <a:solidFill>
                  <a:srgbClr val="000080"/>
                </a:solidFill>
              </a:defRPr>
            </a:lvl1pPr>
          </a:lstStyle>
          <a:p>
            <a:pPr/>
            <a:r>
              <a:t>Michael Kremer: Two Heads Are Better than One, Plus Demographic Transition Gives Us This Phase Diagram</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Questions for Kremer"/>
          <p:cNvSpPr txBox="1"/>
          <p:nvPr>
            <p:ph type="title" idx="4294967295"/>
          </p:nvPr>
        </p:nvSpPr>
        <p:spPr>
          <a:xfrm>
            <a:off x="279990" y="-1"/>
            <a:ext cx="8571576" cy="1054360"/>
          </a:xfrm>
          <a:prstGeom prst="rect">
            <a:avLst/>
          </a:prstGeom>
        </p:spPr>
        <p:txBody>
          <a:bodyPr>
            <a:normAutofit fontScale="100000" lnSpcReduction="0"/>
          </a:bodyPr>
          <a:lstStyle>
            <a:lvl1pPr defTabSz="411479">
              <a:defRPr sz="6210"/>
            </a:lvl1pPr>
          </a:lstStyle>
          <a:p>
            <a:pPr/>
            <a:r>
              <a:t>Questions for Kremer</a:t>
            </a:r>
          </a:p>
        </p:txBody>
      </p:sp>
      <p:sp>
        <p:nvSpPr>
          <p:cNvPr id="125" name="Where does your model break down? Doesn’t it imply a true singularity—in the relatively near future: dp/dt = kp2 is a truly fearsome beast……"/>
          <p:cNvSpPr txBox="1"/>
          <p:nvPr>
            <p:ph type="body" idx="4294967295"/>
          </p:nvPr>
        </p:nvSpPr>
        <p:spPr>
          <a:xfrm>
            <a:off x="279990" y="1054358"/>
            <a:ext cx="5389635" cy="5533812"/>
          </a:xfrm>
          <a:prstGeom prst="rect">
            <a:avLst/>
          </a:prstGeom>
        </p:spPr>
        <p:txBody>
          <a:bodyPr>
            <a:normAutofit fontScale="100000" lnSpcReduction="0"/>
          </a:bodyPr>
          <a:lstStyle/>
          <a:p>
            <a:pPr marL="259347" indent="-259347" defTabSz="443484">
              <a:spcBef>
                <a:spcPts val="1100"/>
              </a:spcBef>
              <a:buFontTx/>
              <a:buAutoNum type="arabicPeriod" startAt="1"/>
              <a:defRPr sz="1940"/>
            </a:pPr>
            <a:r>
              <a:t>Where does your model break down? Doesn’t it imply a true singularity—in the relatively near future: dp/dt = kp</a:t>
            </a:r>
            <a:r>
              <a:rPr baseline="31999"/>
              <a:t>2</a:t>
            </a:r>
            <a:r>
              <a:t> is a truly fearsome beast…</a:t>
            </a:r>
          </a:p>
          <a:p>
            <a:pPr marL="259347" indent="-259347" defTabSz="443484">
              <a:spcBef>
                <a:spcPts val="1100"/>
              </a:spcBef>
              <a:buFontTx/>
              <a:buAutoNum type="arabicPeriod" startAt="1"/>
              <a:defRPr sz="1940"/>
            </a:pPr>
            <a:r>
              <a:t>In fact, why isn’t economic growth now significantly faster worldwide than it was 1870-1900?</a:t>
            </a:r>
          </a:p>
          <a:p>
            <a:pPr marL="259347" indent="-259347" defTabSz="443484">
              <a:spcBef>
                <a:spcPts val="1100"/>
              </a:spcBef>
              <a:buFontTx/>
              <a:buAutoNum type="arabicPeriod" startAt="1"/>
              <a:defRPr sz="1940"/>
            </a:pPr>
            <a:r>
              <a:t>Maybe you can talk about “leading edge societies”—but even there your logic breaks down after 1973, doesn’t it?</a:t>
            </a:r>
          </a:p>
          <a:p>
            <a:pPr marL="259347" indent="-259347" defTabSz="443484">
              <a:spcBef>
                <a:spcPts val="1100"/>
              </a:spcBef>
              <a:buFontTx/>
              <a:buAutoNum type="arabicPeriod" startAt="1"/>
              <a:defRPr sz="1940"/>
            </a:pPr>
            <a:r>
              <a:t>Why don’t whatever factors break your logic after 1973 break it, or at least have the potential to break it, back at any time in the past?</a:t>
            </a:r>
          </a:p>
          <a:p>
            <a:pPr marL="259347" indent="-259347" defTabSz="443484">
              <a:spcBef>
                <a:spcPts val="1100"/>
              </a:spcBef>
              <a:buFontTx/>
              <a:buAutoNum type="arabicPeriod" startAt="1"/>
              <a:defRPr sz="1940"/>
            </a:pPr>
            <a:r>
              <a:t>Suppose you wanted to say that there were complications—that technological progress was proportional to the effective STEM workforce—how would you model the determinants of L</a:t>
            </a:r>
            <a:r>
              <a:rPr baseline="-5999"/>
              <a:t>stem</a:t>
            </a:r>
            <a:r>
              <a:t>?</a:t>
            </a:r>
          </a:p>
        </p:txBody>
      </p:sp>
      <p:pic>
        <p:nvPicPr>
          <p:cNvPr id="126" name="Image" descr="Image"/>
          <p:cNvPicPr>
            <a:picLocks noChangeAspect="1"/>
          </p:cNvPicPr>
          <p:nvPr/>
        </p:nvPicPr>
        <p:blipFill>
          <a:blip r:embed="rId2">
            <a:extLst/>
          </a:blip>
          <a:stretch>
            <a:fillRect/>
          </a:stretch>
        </p:blipFill>
        <p:spPr>
          <a:xfrm>
            <a:off x="5658982" y="1054358"/>
            <a:ext cx="3192584" cy="5533812"/>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Reading Jones: Is “Two Heads Are Better than One” a Sufficient Explanation?"/>
          <p:cNvSpPr txBox="1"/>
          <p:nvPr>
            <p:ph type="title" idx="4294967295"/>
          </p:nvPr>
        </p:nvSpPr>
        <p:spPr>
          <a:xfrm>
            <a:off x="277663" y="-1"/>
            <a:ext cx="8572501" cy="1270001"/>
          </a:xfrm>
          <a:prstGeom prst="rect">
            <a:avLst/>
          </a:prstGeom>
        </p:spPr>
        <p:txBody>
          <a:bodyPr>
            <a:normAutofit fontScale="100000" lnSpcReduction="0"/>
          </a:bodyPr>
          <a:lstStyle>
            <a:lvl1pPr defTabSz="196596">
              <a:defRPr sz="3397">
                <a:solidFill>
                  <a:srgbClr val="800000"/>
                </a:solidFill>
              </a:defRPr>
            </a:lvl1pPr>
          </a:lstStyle>
          <a:p>
            <a:pPr/>
            <a:r>
              <a:t>Reading Jones: Is “Two Heads Are Better than One” a Sufficient Explanation?</a:t>
            </a:r>
          </a:p>
        </p:txBody>
      </p:sp>
      <p:sp>
        <p:nvSpPr>
          <p:cNvPr id="129" name="Charles Jones (1995): R&amp;D-Based Models of Economic Growth &lt;https:// delong.typepad.com/files/jones-r--d.pdf&gt;…"/>
          <p:cNvSpPr txBox="1"/>
          <p:nvPr>
            <p:ph type="body" idx="4294967295"/>
          </p:nvPr>
        </p:nvSpPr>
        <p:spPr>
          <a:xfrm>
            <a:off x="277663" y="1270000"/>
            <a:ext cx="8572501" cy="520700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Charles Jones (1995): R&amp;D-Based Models of Economic Growth &lt;https:// </a:t>
            </a:r>
            <a:r>
              <a:rPr u="sng">
                <a:solidFill>
                  <a:srgbClr val="0000FF"/>
                </a:solidFill>
                <a:uFill>
                  <a:solidFill>
                    <a:srgbClr val="0000FF"/>
                  </a:solidFill>
                </a:uFill>
                <a:hlinkClick r:id="rId2" invalidUrl="" action="" tgtFrame="" tooltip="" history="1" highlightClick="0" endSnd="0"/>
              </a:rPr>
              <a:t>delong.typepad.com/files/jones-r--d.pdf</a:t>
            </a:r>
            <a:r>
              <a:t>&gt; </a:t>
            </a:r>
          </a:p>
          <a:p>
            <a:pPr marL="0" indent="0">
              <a:spcBef>
                <a:spcPts val="1200"/>
              </a:spcBef>
              <a:buSzTx/>
              <a:buFontTx/>
              <a:buNone/>
              <a:defRPr b="1" sz="2400">
                <a:latin typeface="+mj-lt"/>
                <a:ea typeface="+mj-ea"/>
                <a:cs typeface="+mj-cs"/>
                <a:sym typeface="Helvetica"/>
              </a:defRPr>
            </a:pPr>
            <a:r>
              <a:t>The near-constancy of growth since 1870 (or, perhaps, 1945) strongly suggests we need models that converge to some form of stable steady-state balanced-growth path:</a:t>
            </a:r>
          </a:p>
          <a:p>
            <a:pPr marL="240631" indent="-240631">
              <a:spcBef>
                <a:spcPts val="1200"/>
              </a:spcBef>
              <a:buFontTx/>
              <a:defRPr sz="2400">
                <a:latin typeface="Times New Roman"/>
                <a:ea typeface="Times New Roman"/>
                <a:cs typeface="Times New Roman"/>
                <a:sym typeface="Times New Roman"/>
              </a:defRPr>
            </a:pPr>
            <a:r>
              <a:t>“Effective stem labor force…”</a:t>
            </a:r>
          </a:p>
          <a:p>
            <a:pPr marL="240631" indent="-240631">
              <a:spcBef>
                <a:spcPts val="1200"/>
              </a:spcBef>
              <a:buFontTx/>
              <a:defRPr sz="2400">
                <a:latin typeface="Times New Roman"/>
                <a:ea typeface="Times New Roman"/>
                <a:cs typeface="Times New Roman"/>
                <a:sym typeface="Times New Roman"/>
              </a:defRPr>
            </a:pPr>
            <a:r>
              <a:t>“Uh-oh: we picked the low-hanging fruit…”</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The Master Equation"/>
          <p:cNvSpPr txBox="1"/>
          <p:nvPr>
            <p:ph type="title" idx="4294967295"/>
          </p:nvPr>
        </p:nvSpPr>
        <p:spPr>
          <a:xfrm>
            <a:off x="277663" y="-1"/>
            <a:ext cx="8572501" cy="1270001"/>
          </a:xfrm>
          <a:prstGeom prst="rect">
            <a:avLst/>
          </a:prstGeom>
        </p:spPr>
        <p:txBody>
          <a:bodyPr>
            <a:normAutofit fontScale="100000" lnSpcReduction="0"/>
          </a:bodyPr>
          <a:lstStyle>
            <a:lvl1pPr defTabSz="388620">
              <a:defRPr sz="6715"/>
            </a:lvl1pPr>
          </a:lstStyle>
          <a:p>
            <a:pPr/>
            <a:r>
              <a:t>The Master Equation</a:t>
            </a:r>
          </a:p>
        </p:txBody>
      </p:sp>
      <p:sp>
        <p:nvSpPr>
          <p:cNvPr id="132" name="What is going on here?…"/>
          <p:cNvSpPr txBox="1"/>
          <p:nvPr>
            <p:ph type="body" sz="half" idx="4294967295"/>
          </p:nvPr>
        </p:nvSpPr>
        <p:spPr>
          <a:xfrm>
            <a:off x="277663" y="3732581"/>
            <a:ext cx="8572501" cy="2744419"/>
          </a:xfrm>
          <a:prstGeom prst="rect">
            <a:avLst/>
          </a:prstGeom>
        </p:spPr>
        <p:txBody>
          <a:bodyPr>
            <a:normAutofit fontScale="100000" lnSpcReduction="0"/>
          </a:bodyPr>
          <a:lstStyle/>
          <a:p>
            <a:pPr marL="0" indent="0" defTabSz="434340">
              <a:spcBef>
                <a:spcPts val="1100"/>
              </a:spcBef>
              <a:buSzTx/>
              <a:buFontTx/>
              <a:buNone/>
              <a:defRPr b="1" sz="2280">
                <a:latin typeface="+mj-lt"/>
                <a:ea typeface="+mj-ea"/>
                <a:cs typeface="+mj-cs"/>
                <a:sym typeface="Helvetica"/>
              </a:defRPr>
            </a:pPr>
            <a:r>
              <a:t>What is going on here?</a:t>
            </a:r>
          </a:p>
          <a:p>
            <a:pPr marL="228600" indent="-228600" defTabSz="434340">
              <a:spcBef>
                <a:spcPts val="1100"/>
              </a:spcBef>
              <a:buFontTx/>
              <a:defRPr sz="2280">
                <a:latin typeface="Times New Roman"/>
                <a:ea typeface="Times New Roman"/>
                <a:cs typeface="Times New Roman"/>
                <a:sym typeface="Times New Roman"/>
              </a:defRPr>
            </a:pPr>
            <a:r>
              <a:t>When the growth rate of A is g, invention is becoming harder over time by a factor…</a:t>
            </a:r>
          </a:p>
          <a:p>
            <a:pPr marL="228600" indent="-228600" defTabSz="434340">
              <a:spcBef>
                <a:spcPts val="1100"/>
              </a:spcBef>
              <a:buFontTx/>
              <a:defRPr sz="2280">
                <a:latin typeface="Times New Roman"/>
                <a:ea typeface="Times New Roman"/>
                <a:cs typeface="Times New Roman"/>
                <a:sym typeface="Times New Roman"/>
              </a:defRPr>
            </a:pPr>
            <a:r>
              <a:t>And when that is the case, the resources that can be effectively devoted to invention (the “effective stem labor force”) is growing at rate what?</a:t>
            </a:r>
          </a:p>
          <a:p>
            <a:pPr marL="228600" indent="-228600" defTabSz="434340">
              <a:spcBef>
                <a:spcPts val="1100"/>
              </a:spcBef>
              <a:buFontTx/>
              <a:defRPr sz="2280">
                <a:latin typeface="Times New Roman"/>
                <a:ea typeface="Times New Roman"/>
                <a:cs typeface="Times New Roman"/>
                <a:sym typeface="Times New Roman"/>
              </a:defRPr>
            </a:pPr>
            <a:r>
              <a:t>Convergence to equilibrium?</a:t>
            </a:r>
          </a:p>
        </p:txBody>
      </p:sp>
      <p:pic>
        <p:nvPicPr>
          <p:cNvPr id="133" name="Image" descr="Image"/>
          <p:cNvPicPr>
            <a:picLocks noChangeAspect="1"/>
          </p:cNvPicPr>
          <p:nvPr/>
        </p:nvPicPr>
        <p:blipFill>
          <a:blip r:embed="rId2">
            <a:extLst/>
          </a:blip>
          <a:stretch>
            <a:fillRect/>
          </a:stretch>
        </p:blipFill>
        <p:spPr>
          <a:xfrm>
            <a:off x="277663" y="1270000"/>
            <a:ext cx="8572501" cy="1224643"/>
          </a:xfrm>
          <a:prstGeom prst="rect">
            <a:avLst/>
          </a:prstGeom>
          <a:ln w="12700">
            <a:miter lim="400000"/>
          </a:ln>
        </p:spPr>
      </p:pic>
      <p:pic>
        <p:nvPicPr>
          <p:cNvPr id="134" name="Image" descr="Image"/>
          <p:cNvPicPr>
            <a:picLocks noChangeAspect="1"/>
          </p:cNvPicPr>
          <p:nvPr/>
        </p:nvPicPr>
        <p:blipFill>
          <a:blip r:embed="rId3">
            <a:extLst/>
          </a:blip>
          <a:stretch>
            <a:fillRect/>
          </a:stretch>
        </p:blipFill>
        <p:spPr>
          <a:xfrm>
            <a:off x="1905293" y="2665781"/>
            <a:ext cx="4940301" cy="1066801"/>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 name="Technology and Organization in the Very Long Run: Readings for January 29…"/>
          <p:cNvSpPr txBox="1"/>
          <p:nvPr>
            <p:ph type="title" idx="4294967295"/>
          </p:nvPr>
        </p:nvSpPr>
        <p:spPr>
          <a:xfrm>
            <a:off x="457200" y="0"/>
            <a:ext cx="8229600" cy="1508126"/>
          </a:xfrm>
          <a:prstGeom prst="rect">
            <a:avLst/>
          </a:prstGeom>
        </p:spPr>
        <p:txBody>
          <a:bodyPr>
            <a:normAutofit fontScale="100000" lnSpcReduction="0"/>
          </a:bodyPr>
          <a:lstStyle>
            <a:lvl1pPr defTabSz="214884">
              <a:defRPr sz="3759"/>
            </a:lvl1pPr>
          </a:lstStyle>
          <a:p>
            <a:pPr/>
            <a:r>
              <a:t>Technology and Organization in the Very Long Run: Readings for January 29…</a:t>
            </a:r>
          </a:p>
        </p:txBody>
      </p:sp>
      <p:sp>
        <p:nvSpPr>
          <p:cNvPr id="58" name="Moses Finley (1965): Technical Innovation and Economic Progress in the Ancient World &lt;http://www.jstor.org/stable/2591872&gt;…"/>
          <p:cNvSpPr txBox="1"/>
          <p:nvPr>
            <p:ph type="body" idx="4294967295"/>
          </p:nvPr>
        </p:nvSpPr>
        <p:spPr>
          <a:xfrm>
            <a:off x="457200" y="1508125"/>
            <a:ext cx="8229600" cy="5090682"/>
          </a:xfrm>
          <a:prstGeom prst="rect">
            <a:avLst/>
          </a:prstGeom>
        </p:spPr>
        <p:txBody>
          <a:bodyPr>
            <a:normAutofit fontScale="100000" lnSpcReduction="0"/>
          </a:bodyPr>
          <a:lstStyle/>
          <a:p>
            <a:pPr marL="0" indent="0" defTabSz="448055">
              <a:spcBef>
                <a:spcPts val="0"/>
              </a:spcBef>
              <a:buSzTx/>
              <a:buFontTx/>
              <a:buNone/>
              <a:defRPr sz="2548"/>
            </a:pPr>
            <a:r>
              <a:t>Moses Finley (1965): Technical Innovation and Economic Progress in the Ancient World &lt;</a:t>
            </a:r>
            <a:r>
              <a:rPr u="sng">
                <a:solidFill>
                  <a:srgbClr val="0000FF"/>
                </a:solidFill>
                <a:uFill>
                  <a:solidFill>
                    <a:srgbClr val="0000FF"/>
                  </a:solidFill>
                </a:uFill>
                <a:hlinkClick r:id="rId2" invalidUrl="" action="" tgtFrame="" tooltip="" history="1" highlightClick="0" endSnd="0"/>
              </a:rPr>
              <a:t>http://www.jstor.org/stable/2591872</a:t>
            </a:r>
            <a:r>
              <a:t>&gt; </a:t>
            </a:r>
          </a:p>
          <a:p>
            <a:pPr marL="0" indent="0" defTabSz="448055">
              <a:spcBef>
                <a:spcPts val="0"/>
              </a:spcBef>
              <a:buSzTx/>
              <a:buFontTx/>
              <a:buNone/>
              <a:defRPr sz="2548"/>
            </a:pPr>
          </a:p>
          <a:p>
            <a:pPr marL="0" indent="0" defTabSz="448055">
              <a:spcBef>
                <a:spcPts val="0"/>
              </a:spcBef>
              <a:buSzTx/>
              <a:buFontTx/>
              <a:buNone/>
              <a:defRPr sz="2548"/>
            </a:pPr>
            <a:r>
              <a:t>Michael Kremer (1993): Population Growth and Technological Change: One Million B.C. to 1990 &lt;</a:t>
            </a:r>
            <a:r>
              <a:rPr u="sng">
                <a:solidFill>
                  <a:srgbClr val="0000FF"/>
                </a:solidFill>
                <a:uFill>
                  <a:solidFill>
                    <a:srgbClr val="0000FF"/>
                  </a:solidFill>
                </a:uFill>
                <a:hlinkClick r:id="rId3" invalidUrl="" action="" tgtFrame="" tooltip="" history="1" highlightClick="0" endSnd="0"/>
              </a:rPr>
              <a:t>http://www.jstor.org/stable/2118405</a:t>
            </a:r>
            <a:r>
              <a:t>&gt; </a:t>
            </a:r>
          </a:p>
          <a:p>
            <a:pPr marL="0" indent="0" defTabSz="448055">
              <a:spcBef>
                <a:spcPts val="0"/>
              </a:spcBef>
              <a:buSzTx/>
              <a:buFontTx/>
              <a:buNone/>
              <a:defRPr sz="2548"/>
            </a:pPr>
          </a:p>
          <a:p>
            <a:pPr marL="0" indent="0" defTabSz="448055">
              <a:spcBef>
                <a:spcPts val="0"/>
              </a:spcBef>
              <a:buSzTx/>
              <a:buFontTx/>
              <a:buNone/>
              <a:defRPr sz="2548"/>
            </a:pPr>
            <a:r>
              <a:t>Charles Jones (1995): R&amp;D-Based Models of Economic Growth &lt;https://</a:t>
            </a:r>
            <a:r>
              <a:rPr u="sng">
                <a:solidFill>
                  <a:srgbClr val="0000FF"/>
                </a:solidFill>
                <a:uFill>
                  <a:solidFill>
                    <a:srgbClr val="0000FF"/>
                  </a:solidFill>
                </a:uFill>
                <a:hlinkClick r:id="rId4" invalidUrl="" action="" tgtFrame="" tooltip="" history="1" highlightClick="0" endSnd="0"/>
              </a:rPr>
              <a:t>delong.typepad.com/files/jones-r--d.pdf</a:t>
            </a:r>
            <a:r>
              <a:t>&gt; </a:t>
            </a:r>
          </a:p>
          <a:p>
            <a:pPr marL="0" indent="0" defTabSz="448055">
              <a:buSzTx/>
              <a:buFontTx/>
              <a:buNone/>
              <a:defRPr sz="2548"/>
            </a:pP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Questions for Jones"/>
          <p:cNvSpPr txBox="1"/>
          <p:nvPr>
            <p:ph type="title" idx="4294967295"/>
          </p:nvPr>
        </p:nvSpPr>
        <p:spPr>
          <a:xfrm>
            <a:off x="279990" y="-1"/>
            <a:ext cx="8571576" cy="1054360"/>
          </a:xfrm>
          <a:prstGeom prst="rect">
            <a:avLst/>
          </a:prstGeom>
        </p:spPr>
        <p:txBody>
          <a:bodyPr>
            <a:normAutofit fontScale="100000" lnSpcReduction="0"/>
          </a:bodyPr>
          <a:lstStyle>
            <a:lvl1pPr defTabSz="411479">
              <a:defRPr sz="6210"/>
            </a:lvl1pPr>
          </a:lstStyle>
          <a:p>
            <a:pPr/>
            <a:r>
              <a:t>Questions for Jones</a:t>
            </a:r>
          </a:p>
        </p:txBody>
      </p:sp>
      <p:sp>
        <p:nvSpPr>
          <p:cNvPr id="137" name="Do you believe your transition dynamics here?…"/>
          <p:cNvSpPr txBox="1"/>
          <p:nvPr>
            <p:ph type="body" idx="4294967295"/>
          </p:nvPr>
        </p:nvSpPr>
        <p:spPr>
          <a:xfrm>
            <a:off x="279990" y="1054358"/>
            <a:ext cx="5037607" cy="5533812"/>
          </a:xfrm>
          <a:prstGeom prst="rect">
            <a:avLst/>
          </a:prstGeom>
        </p:spPr>
        <p:txBody>
          <a:bodyPr>
            <a:normAutofit fontScale="100000" lnSpcReduction="0"/>
          </a:bodyPr>
          <a:lstStyle/>
          <a:p>
            <a:pPr marL="262021" indent="-262021" defTabSz="448055">
              <a:spcBef>
                <a:spcPts val="1100"/>
              </a:spcBef>
              <a:buFontTx/>
              <a:buAutoNum type="arabicPeriod" startAt="1"/>
              <a:defRPr sz="1960"/>
            </a:pPr>
            <a:r>
              <a:t>Do you believe your transition dynamics here?</a:t>
            </a:r>
          </a:p>
          <a:p>
            <a:pPr marL="262021" indent="-262021" defTabSz="448055">
              <a:spcBef>
                <a:spcPts val="1100"/>
              </a:spcBef>
              <a:buFontTx/>
              <a:buAutoNum type="arabicPeriod" startAt="1"/>
              <a:defRPr sz="1960"/>
            </a:pPr>
            <a:r>
              <a:t>Where do your λ and φ come from? What could and does cause them to shift?</a:t>
            </a:r>
          </a:p>
          <a:p>
            <a:pPr marL="262021" indent="-262021" defTabSz="448055">
              <a:spcBef>
                <a:spcPts val="1100"/>
              </a:spcBef>
              <a:buFontTx/>
              <a:buAutoNum type="arabicPeriod" startAt="1"/>
              <a:defRPr sz="1960"/>
            </a:pPr>
            <a:r>
              <a:t>You write that “the monopoly effect in the model is large and dominates the negative externalities” from the “large negative externalities in the R&amp;D process (both at a point in time and across time)” that arise from λ, φ &lt; 1. Hence the decentralized economy underinvests in R&amp;D even though each invention is permanently patented. But a better model would have A from both R&amp;D and from learning-by-doing, wouldn’t it?</a:t>
            </a:r>
          </a:p>
          <a:p>
            <a:pPr marL="262021" indent="-262021" defTabSz="448055">
              <a:spcBef>
                <a:spcPts val="1100"/>
              </a:spcBef>
              <a:buFontTx/>
              <a:buAutoNum type="arabicPeriod" startAt="1"/>
              <a:defRPr sz="1960"/>
            </a:pPr>
            <a:r>
              <a:t>Could you use plausible determinants of shifts in λ and φ in this model to understand the large-scale structure of human history?</a:t>
            </a:r>
          </a:p>
        </p:txBody>
      </p:sp>
      <p:pic>
        <p:nvPicPr>
          <p:cNvPr id="138" name="Image" descr="Image"/>
          <p:cNvPicPr>
            <a:picLocks noChangeAspect="1"/>
          </p:cNvPicPr>
          <p:nvPr/>
        </p:nvPicPr>
        <p:blipFill>
          <a:blip r:embed="rId2">
            <a:extLst/>
          </a:blip>
          <a:stretch>
            <a:fillRect/>
          </a:stretch>
        </p:blipFill>
        <p:spPr>
          <a:xfrm>
            <a:off x="5317596" y="1054358"/>
            <a:ext cx="3533970" cy="5533812"/>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Catch Our Breath…"/>
          <p:cNvSpPr txBox="1"/>
          <p:nvPr>
            <p:ph type="title"/>
          </p:nvPr>
        </p:nvSpPr>
        <p:spPr>
          <a:xfrm>
            <a:off x="390757" y="-1"/>
            <a:ext cx="8255001" cy="1587501"/>
          </a:xfrm>
          <a:prstGeom prst="rect">
            <a:avLst/>
          </a:prstGeom>
        </p:spPr>
        <p:txBody>
          <a:bodyPr/>
          <a:lstStyle>
            <a:lvl1pPr>
              <a:defRPr>
                <a:solidFill>
                  <a:srgbClr val="800000"/>
                </a:solidFill>
              </a:defRPr>
            </a:lvl1pPr>
          </a:lstStyle>
          <a:p>
            <a:pPr/>
            <a:r>
              <a:t>Catch Our Breath…</a:t>
            </a:r>
          </a:p>
        </p:txBody>
      </p:sp>
      <p:sp>
        <p:nvSpPr>
          <p:cNvPr id="141" name="Ask a couple of questions?…"/>
          <p:cNvSpPr txBox="1"/>
          <p:nvPr>
            <p:ph type="body" sz="half" idx="1"/>
          </p:nvPr>
        </p:nvSpPr>
        <p:spPr>
          <a:xfrm>
            <a:off x="390757" y="1508814"/>
            <a:ext cx="4127501" cy="4762501"/>
          </a:xfrm>
          <a:prstGeom prst="rect">
            <a:avLst/>
          </a:prstGeom>
        </p:spPr>
        <p:txBody>
          <a:bodyPr anchor="t"/>
          <a:lstStyle/>
          <a:p>
            <a:pPr>
              <a:spcBef>
                <a:spcPts val="800"/>
              </a:spcBef>
            </a:pPr>
            <a:r>
              <a:t>Ask a couple of questions? </a:t>
            </a:r>
          </a:p>
          <a:p>
            <a:pPr>
              <a:spcBef>
                <a:spcPts val="800"/>
              </a:spcBef>
            </a:pPr>
            <a:r>
              <a:t>Make a couple of comments?</a:t>
            </a:r>
          </a:p>
          <a:p>
            <a:pPr>
              <a:spcBef>
                <a:spcPts val="800"/>
              </a:spcBef>
            </a:pPr>
            <a:r>
              <a:t>Any more readings to recommend?</a:t>
            </a:r>
          </a:p>
        </p:txBody>
      </p:sp>
      <p:pic>
        <p:nvPicPr>
          <p:cNvPr id="142" name="Image" descr="Image"/>
          <p:cNvPicPr>
            <a:picLocks noChangeAspect="1"/>
          </p:cNvPicPr>
          <p:nvPr/>
        </p:nvPicPr>
        <p:blipFill>
          <a:blip r:embed="rId2">
            <a:extLst/>
          </a:blip>
          <a:stretch>
            <a:fillRect/>
          </a:stretch>
        </p:blipFill>
        <p:spPr>
          <a:xfrm>
            <a:off x="4518257" y="1508814"/>
            <a:ext cx="4127501" cy="4087583"/>
          </a:xfrm>
          <a:prstGeom prst="rect">
            <a:avLst/>
          </a:prstGeom>
          <a:ln w="3175">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Notes…"/>
          <p:cNvSpPr txBox="1"/>
          <p:nvPr>
            <p:ph type="title"/>
          </p:nvPr>
        </p:nvSpPr>
        <p:spPr>
          <a:xfrm>
            <a:off x="390757" y="-1"/>
            <a:ext cx="8255001" cy="1587501"/>
          </a:xfrm>
          <a:prstGeom prst="rect">
            <a:avLst/>
          </a:prstGeom>
        </p:spPr>
        <p:txBody>
          <a:bodyPr/>
          <a:lstStyle>
            <a:lvl1pPr>
              <a:defRPr>
                <a:solidFill>
                  <a:srgbClr val="800000"/>
                </a:solidFill>
              </a:defRPr>
            </a:lvl1pPr>
          </a:lstStyle>
          <a:p>
            <a:pPr/>
            <a:r>
              <a:t>Notes…</a:t>
            </a:r>
          </a:p>
        </p:txBody>
      </p:sp>
      <p:sp>
        <p:nvSpPr>
          <p:cNvPr id="145" name="Humans as an Anthology Intelligence &lt;https://www.icloud.com/keynote/0mXqcK7TUGGJGZdud0ODZJjSg&gt;"/>
          <p:cNvSpPr txBox="1"/>
          <p:nvPr>
            <p:ph type="body" sz="half" idx="1"/>
          </p:nvPr>
        </p:nvSpPr>
        <p:spPr>
          <a:xfrm>
            <a:off x="390757" y="1508814"/>
            <a:ext cx="4127501" cy="4087583"/>
          </a:xfrm>
          <a:prstGeom prst="rect">
            <a:avLst/>
          </a:prstGeom>
        </p:spPr>
        <p:txBody>
          <a:bodyPr anchor="t"/>
          <a:lstStyle/>
          <a:p>
            <a:pPr>
              <a:spcBef>
                <a:spcPts val="800"/>
              </a:spcBef>
            </a:pPr>
            <a:r>
              <a:t>Humans as an Anthology Intelligence &lt;</a:t>
            </a:r>
            <a:r>
              <a:rPr u="sng">
                <a:solidFill>
                  <a:srgbClr val="0000FF"/>
                </a:solidFill>
                <a:uFill>
                  <a:solidFill>
                    <a:srgbClr val="0000FF"/>
                  </a:solidFill>
                </a:uFill>
                <a:hlinkClick r:id="rId2" invalidUrl="" action="" tgtFrame="" tooltip="" history="1" highlightClick="0" endSnd="0"/>
              </a:rPr>
              <a:t>https://www.icloud.com/keynote/0mXqcK7TUGGJGZdud0ODZJjSg</a:t>
            </a:r>
            <a:r>
              <a:t>&gt;</a:t>
            </a:r>
          </a:p>
        </p:txBody>
      </p:sp>
      <p:pic>
        <p:nvPicPr>
          <p:cNvPr id="146" name="Image" descr="Image"/>
          <p:cNvPicPr>
            <a:picLocks noChangeAspect="1"/>
          </p:cNvPicPr>
          <p:nvPr/>
        </p:nvPicPr>
        <p:blipFill>
          <a:blip r:embed="rId3">
            <a:extLst/>
          </a:blip>
          <a:stretch>
            <a:fillRect/>
          </a:stretch>
        </p:blipFill>
        <p:spPr>
          <a:xfrm>
            <a:off x="4518257" y="1508814"/>
            <a:ext cx="4127501" cy="4087583"/>
          </a:xfrm>
          <a:prstGeom prst="rect">
            <a:avLst/>
          </a:prstGeom>
          <a:ln w="3175">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 name="Introduction: “Ancient” Ain’t “Primitive” or “Unsophisticated”, Is It?"/>
          <p:cNvSpPr txBox="1"/>
          <p:nvPr>
            <p:ph type="title" idx="4294967295"/>
          </p:nvPr>
        </p:nvSpPr>
        <p:spPr>
          <a:xfrm>
            <a:off x="457200" y="-77587"/>
            <a:ext cx="8229600" cy="1143001"/>
          </a:xfrm>
          <a:prstGeom prst="rect">
            <a:avLst/>
          </a:prstGeom>
        </p:spPr>
        <p:txBody>
          <a:bodyPr>
            <a:normAutofit fontScale="100000" lnSpcReduction="0"/>
          </a:bodyPr>
          <a:lstStyle>
            <a:lvl1pPr defTabSz="310895">
              <a:defRPr sz="3400"/>
            </a:lvl1pPr>
          </a:lstStyle>
          <a:p>
            <a:pPr/>
            <a:r>
              <a:t>Introduction: “Ancient” Ain’t “Primitive” or “Unsophisticated”, Is It?</a:t>
            </a:r>
          </a:p>
        </p:txBody>
      </p:sp>
      <p:sp>
        <p:nvSpPr>
          <p:cNvPr id="61" name="Could we teach:…"/>
          <p:cNvSpPr txBox="1"/>
          <p:nvPr>
            <p:ph type="body" idx="4294967295"/>
          </p:nvPr>
        </p:nvSpPr>
        <p:spPr>
          <a:xfrm>
            <a:off x="450001" y="1065413"/>
            <a:ext cx="6129258" cy="5518679"/>
          </a:xfrm>
          <a:prstGeom prst="rect">
            <a:avLst/>
          </a:prstGeom>
        </p:spPr>
        <p:txBody>
          <a:bodyPr>
            <a:normAutofit fontScale="100000" lnSpcReduction="0"/>
          </a:bodyPr>
          <a:lstStyle/>
          <a:p>
            <a:pPr marL="289321" indent="-289321">
              <a:lnSpc>
                <a:spcPct val="80000"/>
              </a:lnSpc>
              <a:spcBef>
                <a:spcPts val="600"/>
              </a:spcBef>
            </a:pPr>
            <a:r>
              <a:rPr sz="2700"/>
              <a:t>Could we teach:</a:t>
            </a:r>
            <a:endParaRPr sz="2700"/>
          </a:p>
          <a:p>
            <a:pPr lvl="1" marL="702128" indent="-244928">
              <a:lnSpc>
                <a:spcPct val="80000"/>
              </a:lnSpc>
              <a:spcBef>
                <a:spcPts val="500"/>
              </a:spcBef>
              <a:defRPr sz="2800"/>
            </a:pPr>
            <a:r>
              <a:rPr sz="2400"/>
              <a:t>Themistokles or Augustus much about politics?</a:t>
            </a:r>
            <a:endParaRPr sz="2400"/>
          </a:p>
          <a:p>
            <a:pPr lvl="1" marL="702128" indent="-244928">
              <a:lnSpc>
                <a:spcPct val="80000"/>
              </a:lnSpc>
              <a:spcBef>
                <a:spcPts val="500"/>
              </a:spcBef>
              <a:defRPr sz="2800"/>
            </a:pPr>
            <a:r>
              <a:rPr sz="2400"/>
              <a:t>Homer much about writing poetry?</a:t>
            </a:r>
            <a:endParaRPr sz="2400"/>
          </a:p>
          <a:p>
            <a:pPr lvl="1" marL="702128" indent="-244928">
              <a:lnSpc>
                <a:spcPct val="80000"/>
              </a:lnSpc>
              <a:spcBef>
                <a:spcPts val="500"/>
              </a:spcBef>
              <a:defRPr sz="2800"/>
            </a:pPr>
            <a:r>
              <a:rPr sz="2400"/>
              <a:t>Gaius Julius Caesar or Leonidas much about generalship?</a:t>
            </a:r>
            <a:endParaRPr sz="2400"/>
          </a:p>
          <a:p>
            <a:pPr lvl="1" marL="702128" indent="-244928">
              <a:lnSpc>
                <a:spcPct val="80000"/>
              </a:lnSpc>
              <a:spcBef>
                <a:spcPts val="500"/>
              </a:spcBef>
              <a:defRPr sz="2800"/>
            </a:pPr>
            <a:r>
              <a:rPr sz="2400"/>
              <a:t>Sophokles much about drama?</a:t>
            </a:r>
            <a:endParaRPr sz="2400"/>
          </a:p>
          <a:p>
            <a:pPr lvl="1" marL="702128" indent="-244928">
              <a:lnSpc>
                <a:spcPct val="80000"/>
              </a:lnSpc>
              <a:spcBef>
                <a:spcPts val="500"/>
              </a:spcBef>
              <a:defRPr sz="2800"/>
            </a:pPr>
            <a:r>
              <a:rPr sz="2400"/>
              <a:t>Phryne much about presentation-of-self-as-celebrity?</a:t>
            </a:r>
            <a:endParaRPr sz="2400"/>
          </a:p>
          <a:p>
            <a:pPr lvl="1" marL="702128" indent="-244928">
              <a:lnSpc>
                <a:spcPct val="80000"/>
              </a:lnSpc>
              <a:spcBef>
                <a:spcPts val="500"/>
              </a:spcBef>
              <a:defRPr sz="2800"/>
            </a:pPr>
            <a:r>
              <a:rPr sz="2400"/>
              <a:t>Michelangelo di Lodovico Buonarroti Simon much about painting ceilings?</a:t>
            </a:r>
            <a:endParaRPr sz="2400"/>
          </a:p>
          <a:p>
            <a:pPr lvl="1" marL="702128" indent="-244928">
              <a:lnSpc>
                <a:spcPct val="80000"/>
              </a:lnSpc>
              <a:spcBef>
                <a:spcPts val="500"/>
              </a:spcBef>
              <a:defRPr sz="2800"/>
            </a:pPr>
            <a:r>
              <a:rPr sz="2400"/>
              <a:t>Praxiteles much about sculpture?</a:t>
            </a:r>
            <a:endParaRPr sz="2400"/>
          </a:p>
          <a:p>
            <a:pPr lvl="1" marL="702128" indent="-244928">
              <a:lnSpc>
                <a:spcPct val="80000"/>
              </a:lnSpc>
              <a:spcBef>
                <a:spcPts val="500"/>
              </a:spcBef>
              <a:defRPr sz="2800"/>
            </a:pPr>
            <a:r>
              <a:rPr sz="2400"/>
              <a:t>Johann Sebastian Bach much about music?</a:t>
            </a:r>
          </a:p>
        </p:txBody>
      </p:sp>
      <p:pic>
        <p:nvPicPr>
          <p:cNvPr id="62" name="Aphrodite_of_Knidos__Praxiteles__Phryne_.png" descr="Aphrodite_of_Knidos__Praxiteles__Phryne_.png"/>
          <p:cNvPicPr>
            <a:picLocks noChangeAspect="1"/>
          </p:cNvPicPr>
          <p:nvPr/>
        </p:nvPicPr>
        <p:blipFill>
          <a:blip r:embed="rId2">
            <a:extLst/>
          </a:blip>
          <a:stretch>
            <a:fillRect/>
          </a:stretch>
        </p:blipFill>
        <p:spPr>
          <a:xfrm>
            <a:off x="6579258" y="1065413"/>
            <a:ext cx="2100344" cy="2760164"/>
          </a:xfrm>
          <a:prstGeom prst="rect">
            <a:avLst/>
          </a:prstGeom>
          <a:ln w="12700">
            <a:miter lim="400000"/>
          </a:ln>
        </p:spPr>
      </p:pic>
      <p:pic>
        <p:nvPicPr>
          <p:cNvPr id="63" name="Michelangelo_s_David.png" descr="Michelangelo_s_David.png"/>
          <p:cNvPicPr>
            <a:picLocks noChangeAspect="1"/>
          </p:cNvPicPr>
          <p:nvPr/>
        </p:nvPicPr>
        <p:blipFill>
          <a:blip r:embed="rId3">
            <a:extLst/>
          </a:blip>
          <a:stretch>
            <a:fillRect/>
          </a:stretch>
        </p:blipFill>
        <p:spPr>
          <a:xfrm>
            <a:off x="6579258" y="3825576"/>
            <a:ext cx="2100343" cy="2758516"/>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 name="And Yet, If We Look at the Economy…"/>
          <p:cNvSpPr txBox="1"/>
          <p:nvPr>
            <p:ph type="title" idx="4294967295"/>
          </p:nvPr>
        </p:nvSpPr>
        <p:spPr>
          <a:xfrm>
            <a:off x="457200" y="-77587"/>
            <a:ext cx="8229600" cy="1143001"/>
          </a:xfrm>
          <a:prstGeom prst="rect">
            <a:avLst/>
          </a:prstGeom>
        </p:spPr>
        <p:txBody>
          <a:bodyPr>
            <a:normAutofit fontScale="100000" lnSpcReduction="0"/>
          </a:bodyPr>
          <a:lstStyle>
            <a:lvl1pPr defTabSz="379475">
              <a:defRPr sz="4150"/>
            </a:lvl1pPr>
          </a:lstStyle>
          <a:p>
            <a:pPr/>
            <a:r>
              <a:t>And Yet, If We Look at the Economy…</a:t>
            </a:r>
          </a:p>
        </p:txBody>
      </p:sp>
      <p:pic>
        <p:nvPicPr>
          <p:cNvPr id="66" name="Aphrodite_of_Knidos__Praxiteles__Phryne_.png" descr="Aphrodite_of_Knidos__Praxiteles__Phryne_.png"/>
          <p:cNvPicPr>
            <a:picLocks noChangeAspect="1"/>
          </p:cNvPicPr>
          <p:nvPr/>
        </p:nvPicPr>
        <p:blipFill>
          <a:blip r:embed="rId2">
            <a:extLst/>
          </a:blip>
          <a:stretch>
            <a:fillRect/>
          </a:stretch>
        </p:blipFill>
        <p:spPr>
          <a:xfrm>
            <a:off x="6579258" y="1065413"/>
            <a:ext cx="2100344" cy="2760164"/>
          </a:xfrm>
          <a:prstGeom prst="rect">
            <a:avLst/>
          </a:prstGeom>
          <a:ln w="12700">
            <a:miter lim="400000"/>
          </a:ln>
        </p:spPr>
      </p:pic>
      <p:pic>
        <p:nvPicPr>
          <p:cNvPr id="67" name="Michelangelo_s_David.png" descr="Michelangelo_s_David.png"/>
          <p:cNvPicPr>
            <a:picLocks noChangeAspect="1"/>
          </p:cNvPicPr>
          <p:nvPr/>
        </p:nvPicPr>
        <p:blipFill>
          <a:blip r:embed="rId3">
            <a:extLst/>
          </a:blip>
          <a:stretch>
            <a:fillRect/>
          </a:stretch>
        </p:blipFill>
        <p:spPr>
          <a:xfrm>
            <a:off x="6579258" y="3825576"/>
            <a:ext cx="2100343" cy="2758516"/>
          </a:xfrm>
          <a:prstGeom prst="rect">
            <a:avLst/>
          </a:prstGeom>
          <a:ln w="12700">
            <a:miter lim="400000"/>
          </a:ln>
        </p:spPr>
      </p:pic>
      <p:pic>
        <p:nvPicPr>
          <p:cNvPr id="68" name="Image" descr="Image"/>
          <p:cNvPicPr>
            <a:picLocks noChangeAspect="0"/>
          </p:cNvPicPr>
          <p:nvPr/>
        </p:nvPicPr>
        <p:blipFill>
          <a:blip r:embed="rId4">
            <a:extLst/>
          </a:blip>
          <a:stretch>
            <a:fillRect/>
          </a:stretch>
        </p:blipFill>
        <p:spPr>
          <a:xfrm>
            <a:off x="457200" y="1065413"/>
            <a:ext cx="6069962" cy="5518679"/>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70" name="Image" descr="Image"/>
          <p:cNvPicPr>
            <a:picLocks noChangeAspect="1"/>
          </p:cNvPicPr>
          <p:nvPr/>
        </p:nvPicPr>
        <p:blipFill>
          <a:blip r:embed="rId2">
            <a:extLst/>
          </a:blip>
          <a:srcRect l="0" t="11890" r="0" b="0"/>
          <a:stretch>
            <a:fillRect/>
          </a:stretch>
        </p:blipFill>
        <p:spPr>
          <a:xfrm>
            <a:off x="277663" y="1270000"/>
            <a:ext cx="8572501" cy="4803931"/>
          </a:xfrm>
          <a:prstGeom prst="rect">
            <a:avLst/>
          </a:prstGeom>
          <a:ln w="12700">
            <a:miter lim="400000"/>
          </a:ln>
        </p:spPr>
      </p:pic>
      <p:sp>
        <p:nvSpPr>
          <p:cNvPr id="71" name="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lvl1pPr>
          </a:lstStyle>
          <a:p>
            <a:pPr/>
            <a:r>
              <a:t>One Table: Average Global Numbers</a:t>
            </a:r>
          </a:p>
        </p:txBody>
      </p:sp>
      <p:sp>
        <p:nvSpPr>
          <p:cNvPr id="7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 name="Solow Growth Theory"/>
          <p:cNvSpPr txBox="1"/>
          <p:nvPr>
            <p:ph type="title" idx="4294967295"/>
          </p:nvPr>
        </p:nvSpPr>
        <p:spPr>
          <a:xfrm>
            <a:off x="277663" y="-1"/>
            <a:ext cx="8572501" cy="1270001"/>
          </a:xfrm>
          <a:prstGeom prst="rect">
            <a:avLst/>
          </a:prstGeom>
        </p:spPr>
        <p:txBody>
          <a:bodyPr>
            <a:normAutofit fontScale="100000" lnSpcReduction="0"/>
          </a:bodyPr>
          <a:lstStyle>
            <a:lvl1pPr>
              <a:defRPr sz="6000"/>
            </a:lvl1pPr>
          </a:lstStyle>
          <a:p>
            <a:pPr/>
            <a:r>
              <a:t>Solow Growth Theory</a:t>
            </a:r>
          </a:p>
        </p:txBody>
      </p:sp>
      <p:sp>
        <p:nvSpPr>
          <p:cNvPr id="7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76" name="Image" descr="Image"/>
          <p:cNvPicPr>
            <a:picLocks noChangeAspect="1"/>
          </p:cNvPicPr>
          <p:nvPr/>
        </p:nvPicPr>
        <p:blipFill>
          <a:blip r:embed="rId2">
            <a:extLst/>
          </a:blip>
          <a:stretch>
            <a:fillRect/>
          </a:stretch>
        </p:blipFill>
        <p:spPr>
          <a:xfrm>
            <a:off x="277663" y="1270000"/>
            <a:ext cx="8572501" cy="4934804"/>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 name="Solow-Malthus Growth Theory"/>
          <p:cNvSpPr txBox="1"/>
          <p:nvPr>
            <p:ph type="title" idx="4294967295"/>
          </p:nvPr>
        </p:nvSpPr>
        <p:spPr>
          <a:xfrm>
            <a:off x="277663" y="-1"/>
            <a:ext cx="8572501" cy="1270001"/>
          </a:xfrm>
          <a:prstGeom prst="rect">
            <a:avLst/>
          </a:prstGeom>
        </p:spPr>
        <p:txBody>
          <a:bodyPr>
            <a:normAutofit fontScale="100000" lnSpcReduction="0"/>
          </a:bodyPr>
          <a:lstStyle>
            <a:lvl1pPr defTabSz="352043">
              <a:defRPr sz="4619"/>
            </a:lvl1pPr>
          </a:lstStyle>
          <a:p>
            <a:pPr/>
            <a:r>
              <a:t>Solow-Malthus Growth Theory</a:t>
            </a:r>
          </a:p>
        </p:txBody>
      </p:sp>
      <p:sp>
        <p:nvSpPr>
          <p:cNvPr id="7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80" name="Image" descr="Image"/>
          <p:cNvPicPr>
            <a:picLocks noChangeAspect="1"/>
          </p:cNvPicPr>
          <p:nvPr/>
        </p:nvPicPr>
        <p:blipFill>
          <a:blip r:embed="rId2">
            <a:extLst/>
          </a:blip>
          <a:stretch>
            <a:fillRect/>
          </a:stretch>
        </p:blipFill>
        <p:spPr>
          <a:xfrm>
            <a:off x="277663" y="1270000"/>
            <a:ext cx="4356884" cy="2946253"/>
          </a:xfrm>
          <a:prstGeom prst="rect">
            <a:avLst/>
          </a:prstGeom>
          <a:ln w="12700">
            <a:miter lim="400000"/>
          </a:ln>
        </p:spPr>
      </p:pic>
      <p:pic>
        <p:nvPicPr>
          <p:cNvPr id="81" name="Image" descr="Image"/>
          <p:cNvPicPr>
            <a:picLocks noChangeAspect="1"/>
          </p:cNvPicPr>
          <p:nvPr/>
        </p:nvPicPr>
        <p:blipFill>
          <a:blip r:embed="rId3">
            <a:extLst/>
          </a:blip>
          <a:stretch>
            <a:fillRect/>
          </a:stretch>
        </p:blipFill>
        <p:spPr>
          <a:xfrm>
            <a:off x="6076622" y="1270000"/>
            <a:ext cx="2773542" cy="2946253"/>
          </a:xfrm>
          <a:prstGeom prst="rect">
            <a:avLst/>
          </a:prstGeom>
          <a:ln w="12700">
            <a:miter lim="400000"/>
          </a:ln>
        </p:spPr>
      </p:pic>
      <p:sp>
        <p:nvSpPr>
          <p:cNvPr id="82" name="Isaiah 13:…"/>
          <p:cNvSpPr txBox="1"/>
          <p:nvPr>
            <p:ph type="body" sz="half" idx="4294967295"/>
          </p:nvPr>
        </p:nvSpPr>
        <p:spPr>
          <a:xfrm>
            <a:off x="277663" y="4216252"/>
            <a:ext cx="6430613" cy="2451248"/>
          </a:xfrm>
          <a:prstGeom prst="rect">
            <a:avLst/>
          </a:prstGeom>
        </p:spPr>
        <p:txBody>
          <a:bodyPr>
            <a:normAutofit fontScale="100000" lnSpcReduction="0"/>
          </a:bodyPr>
          <a:lstStyle/>
          <a:p>
            <a:pPr marL="0" indent="0" defTabSz="288036">
              <a:buSzTx/>
              <a:buFontTx/>
              <a:buNone/>
              <a:defRPr b="1" sz="1512">
                <a:latin typeface="+mj-lt"/>
                <a:ea typeface="+mj-ea"/>
                <a:cs typeface="+mj-cs"/>
                <a:sym typeface="Helvetica"/>
              </a:defRPr>
            </a:pPr>
            <a:r>
              <a:t>Isaiah 13:</a:t>
            </a:r>
          </a:p>
          <a:p>
            <a:pPr marL="151597" indent="-151597" defTabSz="288036">
              <a:buFontTx/>
              <a:defRPr sz="1512">
                <a:latin typeface="Times New Roman"/>
                <a:ea typeface="Times New Roman"/>
                <a:cs typeface="Times New Roman"/>
                <a:sym typeface="Times New Roman"/>
              </a:defRPr>
            </a:pPr>
            <a:r>
              <a:t>“The burden of Babylon, which Isaiah the son of Amoz did see…. Babylon, the glory of kingdoms, the beauty of the Chaldees' excellency, shall be as when God overthrew Sodom and Gomorrah. It shall never be inhabited, neither shall it be dwelt in from generation to generation: neither shall the Arabian pitch tent there; neither shall the shepherds make their fold there. But wild beasts of the desert shall lie there; and their houses shall be full of doleful creatures; and owls shall dwell there, and satyrs shall dance there. And the wild beasts of the islands shall cry in their desolate houses, and dragons in their pleasant palaces: and her time is near to come, and her days shall not be prolonged…”</a:t>
            </a:r>
          </a:p>
        </p:txBody>
      </p:sp>
      <p:pic>
        <p:nvPicPr>
          <p:cNvPr id="83" name="Image" descr="Image"/>
          <p:cNvPicPr>
            <a:picLocks noChangeAspect="1"/>
          </p:cNvPicPr>
          <p:nvPr/>
        </p:nvPicPr>
        <p:blipFill>
          <a:blip r:embed="rId4">
            <a:extLst/>
          </a:blip>
          <a:stretch>
            <a:fillRect/>
          </a:stretch>
        </p:blipFill>
        <p:spPr>
          <a:xfrm>
            <a:off x="6708275" y="4216252"/>
            <a:ext cx="1987227" cy="2451248"/>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5" name="h = 0.013, 0.030, 0.061, 0.035, 0.036%/Year"/>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h = 0.013, 0.030, 0.061, 0.035, 0.036%/Year </a:t>
            </a:r>
          </a:p>
        </p:txBody>
      </p:sp>
      <p:sp>
        <p:nvSpPr>
          <p:cNvPr id="8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87" name="Is this something to be explained?…"/>
          <p:cNvSpPr txBox="1"/>
          <p:nvPr>
            <p:ph type="body" idx="4294967295"/>
          </p:nvPr>
        </p:nvSpPr>
        <p:spPr>
          <a:xfrm>
            <a:off x="277664" y="1269999"/>
            <a:ext cx="5133057" cy="5397501"/>
          </a:xfrm>
          <a:prstGeom prst="rect">
            <a:avLst/>
          </a:prstGeom>
        </p:spPr>
        <p:txBody>
          <a:bodyPr>
            <a:normAutofit fontScale="100000" lnSpcReduction="0"/>
          </a:bodyPr>
          <a:lstStyle/>
          <a:p>
            <a:pPr marL="0" indent="0" defTabSz="388620">
              <a:spcBef>
                <a:spcPts val="1000"/>
              </a:spcBef>
              <a:buSzTx/>
              <a:buFontTx/>
              <a:buNone/>
              <a:defRPr b="1" sz="2040">
                <a:latin typeface="+mj-lt"/>
                <a:ea typeface="+mj-ea"/>
                <a:cs typeface="+mj-cs"/>
                <a:sym typeface="Helvetica"/>
              </a:defRPr>
            </a:pPr>
            <a:r>
              <a:t>Is this something to be explained?</a:t>
            </a:r>
          </a:p>
          <a:p>
            <a:pPr marL="204536" indent="-204536" defTabSz="388620">
              <a:spcBef>
                <a:spcPts val="1000"/>
              </a:spcBef>
              <a:buFontTx/>
              <a:defRPr sz="2040">
                <a:latin typeface="Times New Roman"/>
                <a:ea typeface="Times New Roman"/>
                <a:cs typeface="Times New Roman"/>
                <a:sym typeface="Times New Roman"/>
              </a:defRPr>
            </a:pPr>
            <a:r>
              <a:t>Yes, we have civilizational “efflorescences”…</a:t>
            </a:r>
          </a:p>
          <a:p>
            <a:pPr marL="204536" indent="-204536" defTabSz="388620">
              <a:spcBef>
                <a:spcPts val="1000"/>
              </a:spcBef>
              <a:buFontTx/>
              <a:defRPr sz="2040">
                <a:latin typeface="Times New Roman"/>
                <a:ea typeface="Times New Roman"/>
                <a:cs typeface="Times New Roman"/>
                <a:sym typeface="Times New Roman"/>
              </a:defRPr>
            </a:pPr>
            <a:r>
              <a:t>But then we also have declines…</a:t>
            </a:r>
          </a:p>
          <a:p>
            <a:pPr marL="204536" indent="-204536" defTabSz="388620">
              <a:spcBef>
                <a:spcPts val="1000"/>
              </a:spcBef>
              <a:buFontTx/>
              <a:defRPr sz="2040">
                <a:latin typeface="Times New Roman"/>
                <a:ea typeface="Times New Roman"/>
                <a:cs typeface="Times New Roman"/>
                <a:sym typeface="Times New Roman"/>
              </a:defRPr>
            </a:pPr>
            <a:r>
              <a:t>Current estimates of Mayan population in 700: 22 million</a:t>
            </a:r>
          </a:p>
          <a:p>
            <a:pPr marL="204536" indent="-204536" defTabSz="388620">
              <a:spcBef>
                <a:spcPts val="1000"/>
              </a:spcBef>
              <a:buFontTx/>
              <a:defRPr sz="2040">
                <a:latin typeface="Times New Roman"/>
                <a:ea typeface="Times New Roman"/>
                <a:cs typeface="Times New Roman"/>
                <a:sym typeface="Times New Roman"/>
              </a:defRPr>
            </a:pPr>
            <a:r>
              <a:t>Population of Maya range today: 5 million</a:t>
            </a:r>
          </a:p>
          <a:p>
            <a:pPr marL="204536" indent="-204536" defTabSz="388620">
              <a:spcBef>
                <a:spcPts val="1000"/>
              </a:spcBef>
              <a:buFontTx/>
              <a:defRPr sz="2040">
                <a:latin typeface="Times New Roman"/>
                <a:ea typeface="Times New Roman"/>
                <a:cs typeface="Times New Roman"/>
                <a:sym typeface="Times New Roman"/>
              </a:defRPr>
            </a:pPr>
            <a:r>
              <a:t>Roman empire 25% urban…</a:t>
            </a:r>
          </a:p>
          <a:p>
            <a:pPr marL="204536" indent="-204536" defTabSz="388620">
              <a:spcBef>
                <a:spcPts val="1000"/>
              </a:spcBef>
              <a:buFontTx/>
              <a:defRPr sz="2040">
                <a:latin typeface="Times New Roman"/>
                <a:ea typeface="Times New Roman"/>
                <a:cs typeface="Times New Roman"/>
                <a:sym typeface="Times New Roman"/>
              </a:defRPr>
            </a:pPr>
            <a:r>
              <a:t>France crosses 25% urban in the 1700s</a:t>
            </a:r>
          </a:p>
          <a:p>
            <a:pPr lvl="1" marL="528386" indent="-204536" defTabSz="388620">
              <a:spcBef>
                <a:spcPts val="1000"/>
              </a:spcBef>
              <a:buFontTx/>
              <a:buChar char="•"/>
              <a:defRPr sz="2040">
                <a:latin typeface="Times New Roman"/>
                <a:ea typeface="Times New Roman"/>
                <a:cs typeface="Times New Roman"/>
                <a:sym typeface="Times New Roman"/>
              </a:defRPr>
            </a:pPr>
            <a:r>
              <a:t>Rome, Constantinople, Alexandria, Antioch, all bigger at their peak than Paris was in any year before 1630…</a:t>
            </a:r>
          </a:p>
          <a:p>
            <a:pPr marL="204536" indent="-204536" defTabSz="388620">
              <a:spcBef>
                <a:spcPts val="1000"/>
              </a:spcBef>
              <a:buFontTx/>
              <a:defRPr sz="2040">
                <a:latin typeface="Times New Roman"/>
                <a:ea typeface="Times New Roman"/>
                <a:cs typeface="Times New Roman"/>
                <a:sym typeface="Times New Roman"/>
              </a:defRPr>
            </a:pPr>
            <a:r>
              <a:t>It’s s and φ and perhaps y</a:t>
            </a:r>
            <a:r>
              <a:rPr baseline="31999"/>
              <a:t>sub</a:t>
            </a:r>
            <a:r>
              <a:t>, not h, that produce “economic booms” in pre-industrial populations and living standards</a:t>
            </a:r>
          </a:p>
        </p:txBody>
      </p:sp>
      <p:pic>
        <p:nvPicPr>
          <p:cNvPr id="88" name="Image" descr="Image"/>
          <p:cNvPicPr>
            <a:picLocks noChangeAspect="1"/>
          </p:cNvPicPr>
          <p:nvPr/>
        </p:nvPicPr>
        <p:blipFill>
          <a:blip r:embed="rId2">
            <a:extLst/>
          </a:blip>
          <a:srcRect l="0" t="24923" r="0" b="0"/>
          <a:stretch>
            <a:fillRect/>
          </a:stretch>
        </p:blipFill>
        <p:spPr>
          <a:xfrm>
            <a:off x="5410720" y="1269999"/>
            <a:ext cx="3439319" cy="3185038"/>
          </a:xfrm>
          <a:prstGeom prst="rect">
            <a:avLst/>
          </a:prstGeom>
          <a:ln w="12700">
            <a:miter lim="400000"/>
          </a:ln>
        </p:spPr>
      </p:pic>
      <p:pic>
        <p:nvPicPr>
          <p:cNvPr id="89" name="Image" descr="Image"/>
          <p:cNvPicPr>
            <a:picLocks noChangeAspect="1"/>
          </p:cNvPicPr>
          <p:nvPr/>
        </p:nvPicPr>
        <p:blipFill>
          <a:blip r:embed="rId3">
            <a:extLst/>
          </a:blip>
          <a:srcRect l="0" t="0" r="0" b="15284"/>
          <a:stretch>
            <a:fillRect/>
          </a:stretch>
        </p:blipFill>
        <p:spPr>
          <a:xfrm>
            <a:off x="5410720" y="3721247"/>
            <a:ext cx="3439444" cy="3074929"/>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 name="The Default State? How Was It Exited?"/>
          <p:cNvSpPr txBox="1"/>
          <p:nvPr>
            <p:ph type="title" idx="4294967295"/>
          </p:nvPr>
        </p:nvSpPr>
        <p:spPr>
          <a:xfrm>
            <a:off x="457200" y="-1"/>
            <a:ext cx="8229601" cy="1143002"/>
          </a:xfrm>
          <a:prstGeom prst="rect">
            <a:avLst/>
          </a:prstGeom>
        </p:spPr>
        <p:txBody>
          <a:bodyPr>
            <a:normAutofit fontScale="100000" lnSpcReduction="0"/>
          </a:bodyPr>
          <a:lstStyle>
            <a:lvl1pPr defTabSz="283463">
              <a:defRPr sz="4030"/>
            </a:lvl1pPr>
          </a:lstStyle>
          <a:p>
            <a:pPr/>
            <a:r>
              <a:t>The Default State? How Was It Exited?</a:t>
            </a:r>
          </a:p>
        </p:txBody>
      </p:sp>
      <p:sp>
        <p:nvSpPr>
          <p:cNvPr id="92" name="Malthusian Agrarianism—near-stagnation—as the default state of post-Neolithic humanity?…"/>
          <p:cNvSpPr txBox="1"/>
          <p:nvPr>
            <p:ph type="body" sz="half" idx="4294967295"/>
          </p:nvPr>
        </p:nvSpPr>
        <p:spPr>
          <a:xfrm>
            <a:off x="457200" y="1143000"/>
            <a:ext cx="4996662" cy="4108858"/>
          </a:xfrm>
          <a:prstGeom prst="rect">
            <a:avLst/>
          </a:prstGeom>
        </p:spPr>
        <p:txBody>
          <a:bodyPr>
            <a:normAutofit fontScale="100000" lnSpcReduction="0"/>
          </a:bodyPr>
          <a:lstStyle/>
          <a:p>
            <a:pPr marL="278606" indent="-278606">
              <a:lnSpc>
                <a:spcPct val="80000"/>
              </a:lnSpc>
              <a:spcBef>
                <a:spcPts val="600"/>
              </a:spcBef>
              <a:defRPr sz="3000"/>
            </a:pPr>
            <a:r>
              <a:rPr sz="2600"/>
              <a:t>Malthusian Agrarianism—near-stagnation—as the default state of post-Neolithic humanity?</a:t>
            </a:r>
            <a:endParaRPr sz="2600"/>
          </a:p>
          <a:p>
            <a:pPr marL="278606" indent="-278606">
              <a:lnSpc>
                <a:spcPct val="80000"/>
              </a:lnSpc>
              <a:spcBef>
                <a:spcPts val="600"/>
              </a:spcBef>
              <a:defRPr sz="3000"/>
            </a:pPr>
            <a:r>
              <a:rPr sz="2600"/>
              <a:t>Exit:</a:t>
            </a:r>
            <a:endParaRPr sz="2600"/>
          </a:p>
          <a:p>
            <a:pPr lvl="1" marL="735806" indent="-278606">
              <a:lnSpc>
                <a:spcPct val="80000"/>
              </a:lnSpc>
              <a:spcBef>
                <a:spcPts val="600"/>
              </a:spcBef>
              <a:buChar char="•"/>
              <a:defRPr sz="3000"/>
            </a:pPr>
            <a:r>
              <a:rPr sz="2600"/>
              <a:t>Industrial Revolution</a:t>
            </a:r>
            <a:endParaRPr sz="2600"/>
          </a:p>
          <a:p>
            <a:pPr lvl="1" marL="735806" indent="-278606">
              <a:lnSpc>
                <a:spcPct val="80000"/>
              </a:lnSpc>
              <a:spcBef>
                <a:spcPts val="600"/>
              </a:spcBef>
              <a:buChar char="•"/>
              <a:defRPr sz="3000"/>
            </a:pPr>
            <a:r>
              <a:rPr sz="2600"/>
              <a:t>Modern Economic Growth</a:t>
            </a:r>
            <a:endParaRPr sz="2600"/>
          </a:p>
          <a:p>
            <a:pPr marL="278606" indent="-278606">
              <a:lnSpc>
                <a:spcPct val="80000"/>
              </a:lnSpc>
              <a:spcBef>
                <a:spcPts val="600"/>
              </a:spcBef>
              <a:defRPr sz="3000"/>
            </a:pPr>
            <a:r>
              <a:rPr sz="2600"/>
              <a:t>Reentry?</a:t>
            </a:r>
            <a:endParaRPr sz="2600"/>
          </a:p>
          <a:p>
            <a:pPr lvl="1" marL="735806" indent="-278606">
              <a:lnSpc>
                <a:spcPct val="80000"/>
              </a:lnSpc>
              <a:spcBef>
                <a:spcPts val="600"/>
              </a:spcBef>
              <a:buChar char="•"/>
              <a:defRPr sz="3000"/>
            </a:pPr>
            <a:r>
              <a:rPr sz="2600"/>
              <a:t>Astronomy and the Fermi Paradox: The Great Filter</a:t>
            </a:r>
          </a:p>
        </p:txBody>
      </p:sp>
      <p:sp>
        <p:nvSpPr>
          <p:cNvPr id="93" name="Notes?"/>
          <p:cNvSpPr txBox="1"/>
          <p:nvPr/>
        </p:nvSpPr>
        <p:spPr>
          <a:xfrm>
            <a:off x="457200" y="5251857"/>
            <a:ext cx="8229601" cy="130741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marL="278606" indent="-278606">
              <a:lnSpc>
                <a:spcPct val="80000"/>
              </a:lnSpc>
              <a:spcBef>
                <a:spcPts val="600"/>
              </a:spcBef>
              <a:buSzPct val="100000"/>
              <a:buFont typeface="Arial"/>
              <a:buChar char="•"/>
              <a:defRPr sz="2600"/>
            </a:lvl1pPr>
          </a:lstStyle>
          <a:p>
            <a:pPr>
              <a:defRPr sz="3000"/>
            </a:pPr>
            <a:r>
              <a:rPr sz="2600"/>
              <a:t>Notes?</a:t>
            </a:r>
          </a:p>
        </p:txBody>
      </p:sp>
      <p:pic>
        <p:nvPicPr>
          <p:cNvPr id="94" name="Fermi_Paradox.jpg" descr="Fermi_Paradox.jpg"/>
          <p:cNvPicPr>
            <a:picLocks noChangeAspect="1"/>
          </p:cNvPicPr>
          <p:nvPr/>
        </p:nvPicPr>
        <p:blipFill>
          <a:blip r:embed="rId2">
            <a:extLst/>
          </a:blip>
          <a:stretch>
            <a:fillRect/>
          </a:stretch>
        </p:blipFill>
        <p:spPr>
          <a:xfrm>
            <a:off x="5453861" y="1143000"/>
            <a:ext cx="3232940" cy="4108858"/>
          </a:xfrm>
          <a:prstGeom prst="rect">
            <a:avLst/>
          </a:prstGeom>
          <a:ln w="3175">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